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presentation.xml" ContentType="application/vnd.openxmlformats-officedocument.presentationml.presentation.main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_rels/notesSlide5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4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9.xml.rels" ContentType="application/vnd.openxmlformats-package.relationships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3.xml" ContentType="application/vnd.openxmlformats-officedocument.presentationml.notesSlide+xml"/>
  <Override PartName="/ppt/presProps.xml" ContentType="application/vnd.openxmlformats-officedocument.presentationml.presPro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theme/theme15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media29.mp4" ContentType="video/mp4"/>
  <Override PartName="/ppt/media/image28.png" ContentType="image/png"/>
  <Override PartName="/ppt/media/image1.png" ContentType="image/png"/>
  <Override PartName="/ppt/media/image5.png" ContentType="image/png"/>
  <Override PartName="/ppt/media/image7.png" ContentType="image/png"/>
  <Override PartName="/ppt/media/image2.png" ContentType="image/png"/>
  <Override PartName="/ppt/media/image22.png" ContentType="image/png"/>
  <Override PartName="/ppt/media/image23.png" ContentType="image/png"/>
  <Override PartName="/ppt/media/media15.mp4" ContentType="video/mp4"/>
  <Override PartName="/ppt/media/image9.png" ContentType="image/png"/>
  <Override PartName="/ppt/media/image30.png" ContentType="image/png"/>
  <Override PartName="/ppt/media/image13.png" ContentType="image/png"/>
  <Override PartName="/ppt/media/image8.png" ContentType="image/png"/>
  <Override PartName="/ppt/media/media10.mp4" ContentType="video/mp4"/>
  <Override PartName="/ppt/media/image6.png" ContentType="image/png"/>
  <Override PartName="/ppt/media/image11.png" ContentType="image/png"/>
  <Override PartName="/ppt/media/image4.png" ContentType="image/png"/>
  <Override PartName="/ppt/media/image32.png" ContentType="image/png"/>
  <Override PartName="/ppt/media/image24.png" ContentType="image/png"/>
  <Override PartName="/ppt/media/image16.png" ContentType="image/png"/>
  <Override PartName="/ppt/media/media25.mp4" ContentType="video/mp4"/>
  <Override PartName="/ppt/media/image14.png" ContentType="image/png"/>
  <Override PartName="/ppt/media/image31.png" ContentType="image/png"/>
  <Override PartName="/ppt/media/image17.png" ContentType="image/png"/>
  <Override PartName="/ppt/media/media19.mp4" ContentType="video/mp4"/>
  <Override PartName="/ppt/media/image26.png" ContentType="image/png"/>
  <Override PartName="/ppt/media/image18.png" ContentType="image/png"/>
  <Override PartName="/ppt/media/media27.mp4" ContentType="video/mp4"/>
  <Override PartName="/ppt/media/media3.mp4" ContentType="video/mp4"/>
  <Override PartName="/ppt/media/media12.mp4" ContentType="video/mp4"/>
  <Override PartName="/ppt/media/image20.png" ContentType="image/png"/>
  <Override PartName="/ppt/media/media21.mp4" ContentType="video/mp4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_rels/slide10.xml.rels" ContentType="application/vnd.openxmlformats-package.relationships+xml"/>
  <Override PartName="/ppt/slides/_rels/slide1.xml.rels" ContentType="application/vnd.openxmlformats-package.relationships+xml"/>
  <Override PartName="/ppt/slides/_rels/slide21.xml.rels" ContentType="application/vnd.openxmlformats-package.relationships+xml"/>
  <Override PartName="/ppt/slides/_rels/slide13.xml.rels" ContentType="application/vnd.openxmlformats-package.relationships+xml"/>
  <Override PartName="/ppt/slides/_rels/slide2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23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2.xml.rels" ContentType="application/vnd.openxmlformats-package.relationships+xml"/>
  <Override PartName="/ppt/slides/_rels/slide20.xml.rels" ContentType="application/vnd.openxmlformats-package.relationships+xml"/>
  <Override PartName="/ppt/slides/_rels/slide11.xml.rels" ContentType="application/vnd.openxmlformats-package.relationships+xml"/>
  <Override PartName="/ppt/slides/_rels/slide7.xml.rels" ContentType="application/vnd.openxmlformats-package.relationships+xml"/>
  <Override PartName="/ppt/slides/_rels/slide19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25.xml.rels" ContentType="application/vnd.openxmlformats-package.relationships+xml"/>
  <Override PartName="/ppt/slides/_rels/slide5.xml.rels" ContentType="application/vnd.openxmlformats-package.relationships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24.xml.rels" ContentType="application/vnd.openxmlformats-package.relationships+xml"/>
  <Override PartName="/ppt/slides/_rels/slide4.xml.rels" ContentType="application/vnd.openxmlformats-package.relationships+xml"/>
  <Override PartName="/ppt/slides/slide11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de-DE" sz="1800" spc="-1" strike="noStrike">
                <a:solidFill>
                  <a:schemeClr val="dk1"/>
                </a:solidFill>
                <a:latin typeface="Calibri"/>
              </a:rPr>
              <a:t>Click to move the </a:t>
            </a:r>
            <a:r>
              <a:rPr b="0" lang="de-DE" sz="1800" spc="-1" strike="noStrike">
                <a:solidFill>
                  <a:schemeClr val="dk1"/>
                </a:solidFill>
                <a:latin typeface="Calibri"/>
              </a:rPr>
              <a:t>slide</a:t>
            </a:r>
            <a:endParaRPr b="0" lang="de-DE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Click to edit the 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notes format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dt" idx="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 type="ft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6"/>
          <p:cNvSpPr>
            <a:spLocks noGrp="1"/>
          </p:cNvSpPr>
          <p:nvPr>
            <p:ph type="sldNum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E7B78144-0B42-4C29-A788-CB5767C97510}" type="slidenum"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Results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Specular reflections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Problem slow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sldNum" idx="2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AFE719A-28A2-4D78-BBCD-1524B8DC27BB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23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sldNum" idx="2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B127244-34BA-4FF5-ADE9-8C1A3B733899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23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Radiance fields without neural network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Similar performance 100x faster 10 min 1 day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Every step is differentiable -&gt; so you can optimize color values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 type="sldNum" idx="2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A260470-82A9-4276-95C1-4FBB1BF83313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23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Model becomes sparse very quickly -&gt; Also why this is so fast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3"/>
          <p:cNvSpPr>
            <a:spLocks noGrp="1"/>
          </p:cNvSpPr>
          <p:nvPr>
            <p:ph type="sldNum" idx="2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D99A297-47D1-4169-9615-C8F29CF88461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23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 type="sldNum" idx="2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95C9CA9-3A12-4F22-B863-6AD652ABFCC2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23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sldNum" idx="2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1D1DBE4-4353-42BB-9013-460F07CAAD92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23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sldNum" idx="2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B0D0438-2739-4ECC-89E8-1F5EA49BC182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23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Combine Voxel and Nerf approach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Multiple resolutions coarse grid &amp; fine grid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Grid would be to memory big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New idea: hash table of fixed size T, great for gpu task (parallel)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Collision: multiple points will map to same feature, soft collision resolution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Values that minimize loss the most will automatically be prioritized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 type="sldNum" idx="2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5BCDA69-2DCC-4C3F-97DD-748428704700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23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 type="sldNum" idx="2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989A89E-2DBF-4941-8076-CCA6D8BCD9D4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23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 type="sldNum" idx="2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C713E93-9420-46E9-AF6B-1724A4B8C48C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23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F5038C1-76E4-4BD8-8B3E-41CFCECF2F70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23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sldNum" idx="3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0FCF618-E738-419D-8E6A-4DFD93AFAE46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23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NICE slam and MegaNerf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New architecture for every problem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Take time until usable in conventional rendering software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Real time constraints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Long way to go, but looking at speed of research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PlaceHolder 3"/>
          <p:cNvSpPr>
            <a:spLocks noGrp="1"/>
          </p:cNvSpPr>
          <p:nvPr>
            <p:ph type="sldNum" idx="3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5477332-D772-42BC-AC6F-22EF9A06BD1E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23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 type="sldNum" idx="3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1AE97E6-BEF5-499F-BB00-7CA20D193F3D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23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 type="sldNum" idx="3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17DABAF-34CD-4832-85BA-5EFB943A4A7E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23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2D7C3FD-BCCF-4998-9FE7-C4A0EE11E98C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23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51BA527-41AE-4BF6-8052-75066569FBA6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23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Bunch of different input images from different view angles ca 80-100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Train model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Synthesize new scenes and videos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1EBF1DA-4A7D-4370-8C14-0C382A30F6D1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23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Input pixel X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Input viewing angle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Fully connected Network 9 layers, MLP (no complicated architecture)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Give me the color and the volume density -&gt; Is there something there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Condense information of all different viewing angles into the paraemters of one neural network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Very costly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0CA9260-0F58-405B-9603-D2AEB6C6756A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23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Full picture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OpenSymbol"/>
              <a:buAutoNum type="alphaLcParenR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Input images -&gt; ray sample coordinates -&gt; in beginning we don’t know anything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OpenSymbol"/>
              <a:buAutoNum type="alphaLcParenR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Send to network and get rbg + density (garbage in beginning), many ray (per pixel)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OpenSymbol"/>
              <a:buAutoNum type="alphaLcParenR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Traditional rendering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OpenSymbol"/>
              <a:buAutoNum type="alphaLcParenR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Go Along ray and ‘integrate’ colors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OpenSymbol"/>
              <a:buAutoNum type="alphaLcParenR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For training we need some way to backpropagate, NN figure out color and intensity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A1DC3A3-E07B-4AAC-9166-60276FFF8236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23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Volume Rendering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Traditional volume rendering (80s) not specific to nerf, but differentiable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sldNum" idx="1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4F80253-77FE-406F-AFF0-8F6F623BF161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23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Positional encoding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Small changes in input x will generate small input in y if we 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continuous function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Transformation before sending to network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Higher dimensional space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Can pick up better details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Separate paper why this works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sldNum" idx="1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E1A93C4-84DE-489B-91B8-F693B4E16CE6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23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C2E685E-4768-4A23-B396-FC944C2E47BB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8CC84F2-607B-4A57-B258-95F98E197DEF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3165AD7-4A9B-45AA-9CCA-C59AA0CD732E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443E0E9-5FD5-44C6-9275-3CD73C17007E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653E2F8-B000-45CE-AA33-63D8F0ECDA64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7AE70CC-B642-4ACD-954F-72B03BB49894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1087316-62B7-49F0-B9E4-4941B23AA92A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EA30E71-720D-4158-8397-13B818766F74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CFC0379-C45A-4FE3-98AB-F76B9201D2C2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31AA672-C234-4587-B315-D73BD7AD3947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37C9204-5E1D-4CA8-934F-15F76AB5032D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A3DE8B6-E6A4-4ADA-BC4F-AFE9BFF6A877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ectangle 9"/>
          <p:cNvSpPr/>
          <p:nvPr/>
        </p:nvSpPr>
        <p:spPr>
          <a:xfrm>
            <a:off x="0" y="6573960"/>
            <a:ext cx="12191760" cy="283680"/>
          </a:xfrm>
          <a:prstGeom prst="rect">
            <a:avLst/>
          </a:prstGeom>
          <a:solidFill>
            <a:srgbClr val="1b5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Lato Medium"/>
            </a:endParaRPr>
          </a:p>
        </p:txBody>
      </p:sp>
      <p:sp>
        <p:nvSpPr>
          <p:cNvPr id="1" name="Rectangle 6"/>
          <p:cNvSpPr/>
          <p:nvPr/>
        </p:nvSpPr>
        <p:spPr>
          <a:xfrm>
            <a:off x="0" y="0"/>
            <a:ext cx="12191760" cy="1152000"/>
          </a:xfrm>
          <a:prstGeom prst="rect">
            <a:avLst/>
          </a:prstGeom>
          <a:solidFill>
            <a:srgbClr val="1b5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Lato Medium"/>
            </a:endParaRPr>
          </a:p>
        </p:txBody>
      </p:sp>
      <p:pic>
        <p:nvPicPr>
          <p:cNvPr id="2" name="Graphic 8" descr=""/>
          <p:cNvPicPr/>
          <p:nvPr/>
        </p:nvPicPr>
        <p:blipFill>
          <a:blip r:embed="rId2"/>
          <a:stretch/>
        </p:blipFill>
        <p:spPr>
          <a:xfrm>
            <a:off x="10396800" y="-127440"/>
            <a:ext cx="2175120" cy="1663920"/>
          </a:xfrm>
          <a:prstGeom prst="rect">
            <a:avLst/>
          </a:prstGeom>
          <a:ln w="0">
            <a:noFill/>
          </a:ln>
        </p:spPr>
      </p:pic>
      <p:sp>
        <p:nvSpPr>
          <p:cNvPr id="3" name="Text Placeholder 2"/>
          <p:cNvSpPr/>
          <p:nvPr/>
        </p:nvSpPr>
        <p:spPr>
          <a:xfrm>
            <a:off x="4419720" y="20880"/>
            <a:ext cx="3352320" cy="23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de-DE" sz="1200" spc="-1" strike="noStrike">
              <a:solidFill>
                <a:schemeClr val="lt1"/>
              </a:solidFill>
              <a:latin typeface="Lato Medium"/>
              <a:ea typeface="Lato Medium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72360" y="284040"/>
            <a:ext cx="10400400" cy="93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Cli</a:t>
            </a:r>
            <a:r>
              <a:rPr b="0" lang="en-US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ck </a:t>
            </a:r>
            <a:r>
              <a:rPr b="0" lang="en-US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to </a:t>
            </a:r>
            <a:r>
              <a:rPr b="0" lang="en-US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edi</a:t>
            </a:r>
            <a:r>
              <a:rPr b="0" lang="en-US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t </a:t>
            </a:r>
            <a:r>
              <a:rPr b="0" lang="en-US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Ma</a:t>
            </a:r>
            <a:r>
              <a:rPr b="0" lang="en-US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ste</a:t>
            </a:r>
            <a:r>
              <a:rPr b="0" lang="en-US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r </a:t>
            </a:r>
            <a:r>
              <a:rPr b="0" lang="en-US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titl</a:t>
            </a:r>
            <a:r>
              <a:rPr b="0" lang="en-US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e </a:t>
            </a:r>
            <a:r>
              <a:rPr b="0" lang="en-US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sty</a:t>
            </a:r>
            <a:r>
              <a:rPr b="0" lang="en-US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le</a:t>
            </a:r>
            <a:endParaRPr b="0" lang="de-DE" sz="44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ftr" idx="1"/>
          </p:nvPr>
        </p:nvSpPr>
        <p:spPr>
          <a:xfrm>
            <a:off x="4038480" y="653868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sldNum" idx="2"/>
          </p:nvPr>
        </p:nvSpPr>
        <p:spPr>
          <a:xfrm>
            <a:off x="9101160" y="653328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de-DE" sz="1000" spc="-1" strike="noStrike">
                <a:solidFill>
                  <a:schemeClr val="lt1"/>
                </a:solidFill>
                <a:latin typeface="Lato Medium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F8F2F9B-30A7-49FC-A6B1-B80B41298C27}" type="slidenum">
              <a:rPr b="0" lang="de-DE" sz="1000" spc="-1" strike="noStrike">
                <a:solidFill>
                  <a:schemeClr val="lt1"/>
                </a:solidFill>
                <a:latin typeface="Lato Medium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4"/>
          <p:cNvSpPr>
            <a:spLocks noGrp="1"/>
          </p:cNvSpPr>
          <p:nvPr>
            <p:ph type="body"/>
          </p:nvPr>
        </p:nvSpPr>
        <p:spPr>
          <a:xfrm>
            <a:off x="4417200" y="0"/>
            <a:ext cx="3357360" cy="28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x. Section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8" name="PlaceHolder 5"/>
          <p:cNvSpPr>
            <a:spLocks noGrp="1"/>
          </p:cNvSpPr>
          <p:nvPr>
            <p:ph type="body"/>
          </p:nvPr>
        </p:nvSpPr>
        <p:spPr>
          <a:xfrm>
            <a:off x="208080" y="6534000"/>
            <a:ext cx="26762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Click to edit text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9" name="PlaceHolder 6"/>
          <p:cNvSpPr>
            <a:spLocks noGrp="1"/>
          </p:cNvSpPr>
          <p:nvPr>
            <p:ph type="body"/>
          </p:nvPr>
        </p:nvSpPr>
        <p:spPr>
          <a:xfrm>
            <a:off x="382680" y="1405080"/>
            <a:ext cx="11461320" cy="4854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Lato Medium"/>
                <a:ea typeface="Lato Medium"/>
              </a:rPr>
              <a:t>Click to edit Master text styles</a:t>
            </a:r>
            <a:endParaRPr b="0" lang="de-DE" sz="2800" spc="-1" strike="noStrike">
              <a:solidFill>
                <a:schemeClr val="dk1"/>
              </a:solidFill>
              <a:latin typeface="Lato Medium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Lato Medium"/>
                <a:ea typeface="Lato Medium"/>
              </a:rPr>
              <a:t>Second level</a:t>
            </a:r>
            <a:endParaRPr b="0" lang="de-DE" sz="2400" spc="-1" strike="noStrike">
              <a:solidFill>
                <a:schemeClr val="dk1"/>
              </a:solidFill>
              <a:latin typeface="Lato Medium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Lato Medium"/>
                <a:ea typeface="Lato Medium"/>
              </a:rPr>
              <a:t>Third level</a:t>
            </a:r>
            <a:endParaRPr b="0" lang="de-DE" sz="2000" spc="-1" strike="noStrike">
              <a:solidFill>
                <a:schemeClr val="dk1"/>
              </a:solidFill>
              <a:latin typeface="Lato Medium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Lato Medium"/>
                <a:ea typeface="Lato Medium"/>
              </a:rPr>
              <a:t>Fourth level</a:t>
            </a:r>
            <a:endParaRPr b="0" lang="de-DE" sz="1800" spc="-1" strike="noStrike">
              <a:solidFill>
                <a:schemeClr val="dk1"/>
              </a:solidFill>
              <a:latin typeface="Lato Medium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Lato Medium"/>
                <a:ea typeface="Lato Medium"/>
              </a:rPr>
              <a:t>Fifth level</a:t>
            </a:r>
            <a:endParaRPr b="0" lang="de-DE" sz="1800" spc="-1" strike="noStrike">
              <a:solidFill>
                <a:schemeClr val="dk1"/>
              </a:solidFill>
              <a:latin typeface="Lato Medium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video" Target="../media/media15.mp4"/><Relationship Id="rId2" Type="http://schemas.microsoft.com/office/2007/relationships/media" Target="../media/media15.mp4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video" Target="../media/media19.mp4"/><Relationship Id="rId2" Type="http://schemas.microsoft.com/office/2007/relationships/media" Target="../media/media19.mp4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video" Target="../media/media21.mp4"/><Relationship Id="rId2" Type="http://schemas.microsoft.com/office/2007/relationships/media" Target="../media/media21.mp4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video" Target="../media/media3.mp4"/><Relationship Id="rId2" Type="http://schemas.microsoft.com/office/2007/relationships/media" Target="../media/media3.mp4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video" Target="../media/media25.mp4"/><Relationship Id="rId2" Type="http://schemas.microsoft.com/office/2007/relationships/media" Target="../media/media25.mp4"/><Relationship Id="rId3" Type="http://schemas.openxmlformats.org/officeDocument/2006/relationships/image" Target="../media/image26.png"/><Relationship Id="rId4" Type="http://schemas.openxmlformats.org/officeDocument/2006/relationships/video" Target="../media/media27.mp4"/><Relationship Id="rId5" Type="http://schemas.microsoft.com/office/2007/relationships/media" Target="../media/media27.mp4"/><Relationship Id="rId6" Type="http://schemas.openxmlformats.org/officeDocument/2006/relationships/image" Target="../media/image28.png"/><Relationship Id="rId7" Type="http://schemas.openxmlformats.org/officeDocument/2006/relationships/video" Target="../media/media29.mp4"/><Relationship Id="rId8" Type="http://schemas.microsoft.com/office/2007/relationships/media" Target="../media/media29.mp4"/><Relationship Id="rId9" Type="http://schemas.openxmlformats.org/officeDocument/2006/relationships/image" Target="../media/image30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hyperlink" Target="https://www.matthewtancik.com/nerf" TargetMode="External"/><Relationship Id="rId2" Type="http://schemas.openxmlformats.org/officeDocument/2006/relationships/hyperlink" Target="https://alexyu.net/plenoxels/" TargetMode="External"/><Relationship Id="rId3" Type="http://schemas.openxmlformats.org/officeDocument/2006/relationships/hyperlink" Target="https://nvlabs.github.io/instant-ngp/" TargetMode="External"/><Relationship Id="rId4" Type="http://schemas.openxmlformats.org/officeDocument/2006/relationships/hyperlink" Target="https://nerfies.github.io/" TargetMode="External"/><Relationship Id="rId5" Type="http://schemas.openxmlformats.org/officeDocument/2006/relationships/hyperlink" Target="https://nerf-w.github.io/" TargetMode="External"/><Relationship Id="rId6" Type="http://schemas.openxmlformats.org/officeDocument/2006/relationships/hyperlink" Target="https://jonbarron.info/zipnerf/" TargetMode="External"/><Relationship Id="rId7" Type="http://schemas.openxmlformats.org/officeDocument/2006/relationships/image" Target="../media/image2.png"/><Relationship Id="rId8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video" Target="../media/media10.mp4"/><Relationship Id="rId2" Type="http://schemas.microsoft.com/office/2007/relationships/media" Target="../media/media10.mp4"/><Relationship Id="rId3" Type="http://schemas.openxmlformats.org/officeDocument/2006/relationships/image" Target="../media/image11.png"/><Relationship Id="rId4" Type="http://schemas.openxmlformats.org/officeDocument/2006/relationships/video" Target="../media/media12.mp4"/><Relationship Id="rId5" Type="http://schemas.microsoft.com/office/2007/relationships/media" Target="../media/media12.mp4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4"/>
          <p:cNvSpPr/>
          <p:nvPr/>
        </p:nvSpPr>
        <p:spPr>
          <a:xfrm>
            <a:off x="1962360" y="3708000"/>
            <a:ext cx="8266680" cy="258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dk1"/>
                </a:solidFill>
                <a:latin typeface="Lato Medium"/>
                <a:ea typeface="Lato Medium"/>
              </a:rPr>
              <a:t>Technical University of Munich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600" spc="-1" strike="noStrike">
                <a:solidFill>
                  <a:schemeClr val="dk1"/>
                </a:solidFill>
                <a:latin typeface="Lato Medium"/>
                <a:ea typeface="Lato Medium"/>
              </a:rPr>
              <a:t>Presenter: Sebastian Lederer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600" spc="-1" strike="noStrike">
                <a:solidFill>
                  <a:schemeClr val="dk1"/>
                </a:solidFill>
                <a:latin typeface="Lato Medium"/>
                <a:ea typeface="Lato Medium"/>
              </a:rPr>
              <a:t>Supervisor: </a:t>
            </a:r>
            <a:r>
              <a:rPr b="0" lang="en-GB" sz="1600" spc="-1" strike="noStrike">
                <a:solidFill>
                  <a:schemeClr val="dk1"/>
                </a:solidFill>
                <a:latin typeface="Calibri"/>
                <a:ea typeface="Lato Medium"/>
              </a:rPr>
              <a:t>Hanzhi Chen &amp; Simon Schaefer 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dk1"/>
                </a:solidFill>
                <a:latin typeface="Lato Medium"/>
                <a:ea typeface="Lato Medium"/>
              </a:rPr>
              <a:t>January 15th, 2024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Rectangle 5"/>
          <p:cNvSpPr/>
          <p:nvPr/>
        </p:nvSpPr>
        <p:spPr>
          <a:xfrm>
            <a:off x="0" y="1803600"/>
            <a:ext cx="12191760" cy="1904040"/>
          </a:xfrm>
          <a:prstGeom prst="rect">
            <a:avLst/>
          </a:prstGeom>
          <a:solidFill>
            <a:srgbClr val="1b5eaa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4000" spc="-1" strike="noStrike">
                <a:solidFill>
                  <a:schemeClr val="lt1"/>
                </a:solidFill>
                <a:latin typeface="Lato Medium"/>
                <a:ea typeface="Lato Medium"/>
              </a:rPr>
              <a:t>NeRF</a:t>
            </a:r>
            <a:endParaRPr b="0" lang="en-GB" sz="4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3000" spc="-1" strike="noStrike">
                <a:solidFill>
                  <a:schemeClr val="lt1"/>
                </a:solidFill>
                <a:latin typeface="Lato Medium"/>
                <a:ea typeface="Lato Medium"/>
              </a:rPr>
              <a:t>Neural Radiance Fields</a:t>
            </a:r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" name="Graphic 8" descr=""/>
          <p:cNvPicPr/>
          <p:nvPr/>
        </p:nvPicPr>
        <p:blipFill>
          <a:blip r:embed="rId1"/>
          <a:stretch/>
        </p:blipFill>
        <p:spPr>
          <a:xfrm>
            <a:off x="10396800" y="-127440"/>
            <a:ext cx="2175120" cy="1663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72360" y="284040"/>
            <a:ext cx="10844640" cy="93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Results</a:t>
            </a:r>
            <a:endParaRPr b="0" lang="de-DE" sz="44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4417200" y="0"/>
            <a:ext cx="3357360" cy="28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Neural Radiance Fields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208080" y="6534000"/>
            <a:ext cx="26762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Sebastian Lederer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pic>
        <p:nvPicPr>
          <p:cNvPr id="153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1504800"/>
            <a:ext cx="12191760" cy="460512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Seminar Robot Perception &amp; Intelligence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271000A-8CD5-4B01-877E-686F6A1575FD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1" dur="indefinite" restart="never" nodeType="tmRoot">
          <p:childTnLst>
            <p:seq>
              <p:cTn id="72" dur="indefinite" nodeType="mainSeq">
                <p:childTnLst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000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 repeatCount="indefinite">
                  <p:stCondLst>
                    <p:cond delay="indefinite"/>
                  </p:stCondLst>
                </p:cTn>
                <p:tgtEl>
                  <p:spTgt spid="15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21"/>
          <p:cNvGrpSpPr/>
          <p:nvPr/>
        </p:nvGrpSpPr>
        <p:grpSpPr>
          <a:xfrm>
            <a:off x="3193200" y="4713120"/>
            <a:ext cx="5805360" cy="633960"/>
            <a:chOff x="3193200" y="4713120"/>
            <a:chExt cx="5805360" cy="633960"/>
          </a:xfrm>
        </p:grpSpPr>
        <p:sp>
          <p:nvSpPr>
            <p:cNvPr id="155" name="Rectangle 22"/>
            <p:cNvSpPr/>
            <p:nvPr/>
          </p:nvSpPr>
          <p:spPr>
            <a:xfrm>
              <a:off x="4225320" y="471312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Summary &amp; subsequent work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6" name="Rectangle 23"/>
            <p:cNvSpPr/>
            <p:nvPr/>
          </p:nvSpPr>
          <p:spPr>
            <a:xfrm>
              <a:off x="3193200" y="471312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5.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57" name="PlaceHolder 1"/>
          <p:cNvSpPr>
            <a:spLocks noGrp="1"/>
          </p:cNvSpPr>
          <p:nvPr>
            <p:ph type="sldNum" idx="8"/>
          </p:nvPr>
        </p:nvSpPr>
        <p:spPr>
          <a:xfrm>
            <a:off x="9101160" y="653328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de-DE" sz="1000" spc="-1" strike="noStrike">
                <a:solidFill>
                  <a:schemeClr val="lt1"/>
                </a:solidFill>
                <a:latin typeface="Lato Medium"/>
                <a:ea typeface="Lato Medium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09F9499-DE62-40BA-B3E3-57757FCB1ACE}" type="slidenum">
              <a:rPr b="0" lang="de-DE" sz="1000" spc="-1" strike="noStrike">
                <a:solidFill>
                  <a:schemeClr val="lt1"/>
                </a:solidFill>
                <a:latin typeface="Lato Medium"/>
                <a:ea typeface="Lato Medium"/>
              </a:rPr>
              <a:t>10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208080" y="6534000"/>
            <a:ext cx="26762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Sebastian Lederer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grpSp>
        <p:nvGrpSpPr>
          <p:cNvPr id="159" name="Group 10"/>
          <p:cNvGrpSpPr/>
          <p:nvPr/>
        </p:nvGrpSpPr>
        <p:grpSpPr>
          <a:xfrm>
            <a:off x="3193200" y="1643400"/>
            <a:ext cx="5805360" cy="633960"/>
            <a:chOff x="3193200" y="1643400"/>
            <a:chExt cx="5805360" cy="633960"/>
          </a:xfrm>
        </p:grpSpPr>
        <p:sp>
          <p:nvSpPr>
            <p:cNvPr id="160" name="Rectangle 8"/>
            <p:cNvSpPr/>
            <p:nvPr/>
          </p:nvSpPr>
          <p:spPr>
            <a:xfrm>
              <a:off x="4225320" y="164340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Introduction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1" name="Rectangle 9"/>
            <p:cNvSpPr/>
            <p:nvPr/>
          </p:nvSpPr>
          <p:spPr>
            <a:xfrm>
              <a:off x="3193200" y="164340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1.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62" name="Group 11"/>
          <p:cNvGrpSpPr/>
          <p:nvPr/>
        </p:nvGrpSpPr>
        <p:grpSpPr>
          <a:xfrm>
            <a:off x="3193200" y="2412000"/>
            <a:ext cx="5805360" cy="633960"/>
            <a:chOff x="3193200" y="2412000"/>
            <a:chExt cx="5805360" cy="633960"/>
          </a:xfrm>
        </p:grpSpPr>
        <p:sp>
          <p:nvSpPr>
            <p:cNvPr id="163" name="Rectangle 12"/>
            <p:cNvSpPr/>
            <p:nvPr/>
          </p:nvSpPr>
          <p:spPr>
            <a:xfrm>
              <a:off x="4225320" y="241200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Neural Radiance Fields (2020)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4" name="Rectangle 13"/>
            <p:cNvSpPr/>
            <p:nvPr/>
          </p:nvSpPr>
          <p:spPr>
            <a:xfrm>
              <a:off x="3193200" y="241200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2.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65" name="Group 14"/>
          <p:cNvGrpSpPr/>
          <p:nvPr/>
        </p:nvGrpSpPr>
        <p:grpSpPr>
          <a:xfrm>
            <a:off x="3193200" y="3180960"/>
            <a:ext cx="5805360" cy="633960"/>
            <a:chOff x="3193200" y="3180960"/>
            <a:chExt cx="5805360" cy="633960"/>
          </a:xfrm>
        </p:grpSpPr>
        <p:sp>
          <p:nvSpPr>
            <p:cNvPr id="166" name="Rectangle 15"/>
            <p:cNvSpPr/>
            <p:nvPr/>
          </p:nvSpPr>
          <p:spPr>
            <a:xfrm>
              <a:off x="4225320" y="318096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Plenoxels (2021)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7" name="Rectangle 16"/>
            <p:cNvSpPr/>
            <p:nvPr/>
          </p:nvSpPr>
          <p:spPr>
            <a:xfrm>
              <a:off x="3193200" y="318096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3.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68" name="Group 17"/>
          <p:cNvGrpSpPr/>
          <p:nvPr/>
        </p:nvGrpSpPr>
        <p:grpSpPr>
          <a:xfrm>
            <a:off x="3193200" y="3949920"/>
            <a:ext cx="5805360" cy="633960"/>
            <a:chOff x="3193200" y="3949920"/>
            <a:chExt cx="5805360" cy="633960"/>
          </a:xfrm>
        </p:grpSpPr>
        <p:sp>
          <p:nvSpPr>
            <p:cNvPr id="169" name="Rectangle 18"/>
            <p:cNvSpPr/>
            <p:nvPr/>
          </p:nvSpPr>
          <p:spPr>
            <a:xfrm>
              <a:off x="4225320" y="394992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Instant Graphics Primitives (2022)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0" name="Rectangle 19"/>
            <p:cNvSpPr/>
            <p:nvPr/>
          </p:nvSpPr>
          <p:spPr>
            <a:xfrm>
              <a:off x="3193200" y="394992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4.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71" name="Isosceles Triangle 20"/>
          <p:cNvSpPr/>
          <p:nvPr/>
        </p:nvSpPr>
        <p:spPr>
          <a:xfrm rot="16200000">
            <a:off x="3941640" y="3384000"/>
            <a:ext cx="379800" cy="186480"/>
          </a:xfrm>
          <a:prstGeom prst="triangle">
            <a:avLst>
              <a:gd name="adj" fmla="val 50000"/>
            </a:avLst>
          </a:prstGeom>
          <a:solidFill>
            <a:srgbClr val="1b5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Lato Medium"/>
            </a:endParaRPr>
          </a:p>
        </p:txBody>
      </p:sp>
      <p:grpSp>
        <p:nvGrpSpPr>
          <p:cNvPr id="172" name="Group 24"/>
          <p:cNvGrpSpPr/>
          <p:nvPr/>
        </p:nvGrpSpPr>
        <p:grpSpPr>
          <a:xfrm>
            <a:off x="3193200" y="5476320"/>
            <a:ext cx="5805360" cy="633960"/>
            <a:chOff x="3193200" y="5476320"/>
            <a:chExt cx="5805360" cy="633960"/>
          </a:xfrm>
        </p:grpSpPr>
        <p:sp>
          <p:nvSpPr>
            <p:cNvPr id="173" name="Rectangle 25"/>
            <p:cNvSpPr/>
            <p:nvPr/>
          </p:nvSpPr>
          <p:spPr>
            <a:xfrm>
              <a:off x="4225320" y="547632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Personal Opinion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4" name="Rectangle 26"/>
            <p:cNvSpPr/>
            <p:nvPr/>
          </p:nvSpPr>
          <p:spPr>
            <a:xfrm>
              <a:off x="3193200" y="547632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6.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75" name="PlaceHolder 3"/>
          <p:cNvSpPr>
            <a:spLocks noGrp="1"/>
          </p:cNvSpPr>
          <p:nvPr>
            <p:ph type="title"/>
          </p:nvPr>
        </p:nvSpPr>
        <p:spPr>
          <a:xfrm>
            <a:off x="72360" y="284040"/>
            <a:ext cx="10400400" cy="93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chemeClr val="lt1"/>
              </a:solidFill>
              <a:latin typeface="Lato Medium"/>
              <a:ea typeface="Lato Medium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Seminar Robot Perception &amp; Intelligence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72360" y="284040"/>
            <a:ext cx="10844640" cy="93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Complete Picture</a:t>
            </a:r>
            <a:endParaRPr b="0" lang="de-DE" sz="44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4417200" y="0"/>
            <a:ext cx="3357360" cy="28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Plenoxels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/>
          </p:nvPr>
        </p:nvSpPr>
        <p:spPr>
          <a:xfrm>
            <a:off x="208080" y="6534000"/>
            <a:ext cx="26762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Sebastian Lederer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pic>
        <p:nvPicPr>
          <p:cNvPr id="179" name="Picture 1" descr=""/>
          <p:cNvPicPr/>
          <p:nvPr/>
        </p:nvPicPr>
        <p:blipFill>
          <a:blip r:embed="rId1"/>
          <a:stretch/>
        </p:blipFill>
        <p:spPr>
          <a:xfrm>
            <a:off x="0" y="1833120"/>
            <a:ext cx="12191760" cy="3763440"/>
          </a:xfrm>
          <a:prstGeom prst="rect">
            <a:avLst/>
          </a:prstGeom>
          <a:ln w="0">
            <a:noFill/>
          </a:ln>
        </p:spPr>
      </p:pic>
      <p:sp>
        <p:nvSpPr>
          <p:cNvPr id="180" name="TextBox 9"/>
          <p:cNvSpPr/>
          <p:nvPr/>
        </p:nvSpPr>
        <p:spPr>
          <a:xfrm>
            <a:off x="7626960" y="2384640"/>
            <a:ext cx="1112400" cy="36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400" spc="-1" strike="noStrike">
                <a:solidFill>
                  <a:schemeClr val="dk1"/>
                </a:solidFill>
                <a:latin typeface="Lato Medium"/>
                <a:ea typeface="Lato Medium"/>
              </a:rPr>
              <a:t>&amp; Density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Rectangle 7"/>
          <p:cNvSpPr/>
          <p:nvPr/>
        </p:nvSpPr>
        <p:spPr>
          <a:xfrm>
            <a:off x="4921920" y="1825200"/>
            <a:ext cx="4009320" cy="37634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82" name="Rectangle 10"/>
          <p:cNvSpPr/>
          <p:nvPr/>
        </p:nvSpPr>
        <p:spPr>
          <a:xfrm>
            <a:off x="8740080" y="1833120"/>
            <a:ext cx="3422520" cy="37634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Seminar Robot Perception &amp; Intelligence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6BD0DB6-6073-49A2-8BC8-482603A28BE7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7" dur="indefinite" restart="never" nodeType="tmRoot">
          <p:childTnLst>
            <p:seq>
              <p:cTn id="78" dur="indefinite" nodeType="mainSeq">
                <p:childTnLst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72360" y="284040"/>
            <a:ext cx="10844640" cy="93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Optimization</a:t>
            </a:r>
            <a:endParaRPr b="0" lang="de-DE" sz="44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4417200" y="0"/>
            <a:ext cx="3357360" cy="28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Plenoxels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208080" y="6534000"/>
            <a:ext cx="26762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Sebastian Lederer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pic>
        <p:nvPicPr>
          <p:cNvPr id="186" name="Picture 7" descr="A yellow toy tractor&#10;&#10;Description automatically generated with medium confidence"/>
          <p:cNvPicPr/>
          <p:nvPr/>
        </p:nvPicPr>
        <p:blipFill>
          <a:blip r:embed="rId1"/>
          <a:stretch/>
        </p:blipFill>
        <p:spPr>
          <a:xfrm>
            <a:off x="772920" y="1377360"/>
            <a:ext cx="3641760" cy="4995360"/>
          </a:xfrm>
          <a:prstGeom prst="rect">
            <a:avLst/>
          </a:prstGeom>
          <a:ln w="0">
            <a:noFill/>
          </a:ln>
        </p:spPr>
      </p:pic>
      <p:sp>
        <p:nvSpPr>
          <p:cNvPr id="187" name="TextBox 10"/>
          <p:cNvSpPr/>
          <p:nvPr/>
        </p:nvSpPr>
        <p:spPr>
          <a:xfrm>
            <a:off x="5697360" y="1924920"/>
            <a:ext cx="6146640" cy="427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normAutofit/>
          </a:bodyPr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000" spc="-1" strike="noStrike">
                <a:solidFill>
                  <a:schemeClr val="dk1"/>
                </a:solidFill>
                <a:latin typeface="Lato Medium"/>
                <a:ea typeface="Lato Medium"/>
              </a:rPr>
              <a:t>Interpolation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000" spc="-1" strike="noStrike">
                <a:solidFill>
                  <a:schemeClr val="dk1"/>
                </a:solidFill>
                <a:latin typeface="Lato Medium"/>
                <a:ea typeface="Lato Medium"/>
              </a:rPr>
              <a:t>Coarse grid &amp; fine grid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000" spc="-1" strike="noStrike">
                <a:solidFill>
                  <a:schemeClr val="dk1"/>
                </a:solidFill>
                <a:latin typeface="Lato Medium"/>
                <a:ea typeface="Lato Medium"/>
              </a:rPr>
              <a:t>Grid subdivision in areas with high detail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000" spc="-1" strike="noStrike">
                <a:solidFill>
                  <a:schemeClr val="dk1"/>
                </a:solidFill>
                <a:latin typeface="Lato Medium"/>
                <a:ea typeface="Lato Medium"/>
              </a:rPr>
              <a:t>Voxel pruning in empty space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000" spc="-1" strike="noStrike">
                <a:solidFill>
                  <a:schemeClr val="dk1"/>
                </a:solidFill>
                <a:latin typeface="Lato Medium"/>
                <a:ea typeface="Lato Medium"/>
              </a:rPr>
              <a:t>Total variance regularization to clear artifacts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Seminar Robot Perception &amp; Intelligence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141D9BD-1567-4426-941C-61460C742ECB}" type="slidenum">
              <a:t>13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72360" y="284040"/>
            <a:ext cx="10844640" cy="93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Comparison to NeRF</a:t>
            </a:r>
            <a:endParaRPr b="0" lang="de-DE" sz="44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4417200" y="0"/>
            <a:ext cx="3357360" cy="28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Plenoxels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208080" y="6534000"/>
            <a:ext cx="26762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Sebastian Lederer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pic>
        <p:nvPicPr>
          <p:cNvPr id="191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53680" y="1310760"/>
            <a:ext cx="9284760" cy="522252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Seminar Robot Perception &amp; Intelligence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E77AB25-0C4E-43A3-AA3F-07316021B3B4}" type="slidenum">
              <a:t>14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7" dur="indefinite" restart="never" nodeType="tmRoot">
          <p:childTnLst>
            <p:seq>
              <p:cTn id="88" dur="indefinite" nodeType="mainSeq"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9834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 repeatCount="indefinite">
                  <p:stCondLst>
                    <p:cond delay="indefinite"/>
                  </p:stCondLst>
                </p:cTn>
                <p:tgtEl>
                  <p:spTgt spid="19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roup 21"/>
          <p:cNvGrpSpPr/>
          <p:nvPr/>
        </p:nvGrpSpPr>
        <p:grpSpPr>
          <a:xfrm>
            <a:off x="3193200" y="4713120"/>
            <a:ext cx="5805360" cy="633960"/>
            <a:chOff x="3193200" y="4713120"/>
            <a:chExt cx="5805360" cy="633960"/>
          </a:xfrm>
        </p:grpSpPr>
        <p:sp>
          <p:nvSpPr>
            <p:cNvPr id="193" name="Rectangle 22"/>
            <p:cNvSpPr/>
            <p:nvPr/>
          </p:nvSpPr>
          <p:spPr>
            <a:xfrm>
              <a:off x="4225320" y="471312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Summary &amp; subsequent work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4" name="Rectangle 23"/>
            <p:cNvSpPr/>
            <p:nvPr/>
          </p:nvSpPr>
          <p:spPr>
            <a:xfrm>
              <a:off x="3193200" y="471312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5.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95" name="PlaceHolder 1"/>
          <p:cNvSpPr>
            <a:spLocks noGrp="1"/>
          </p:cNvSpPr>
          <p:nvPr>
            <p:ph type="sldNum" idx="9"/>
          </p:nvPr>
        </p:nvSpPr>
        <p:spPr>
          <a:xfrm>
            <a:off x="9101160" y="653328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de-DE" sz="1000" spc="-1" strike="noStrike">
                <a:solidFill>
                  <a:schemeClr val="lt1"/>
                </a:solidFill>
                <a:latin typeface="Lato Medium"/>
                <a:ea typeface="Lato Medium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54DBD35-4C66-4B56-BBDB-05B3187C06CD}" type="slidenum">
              <a:rPr b="0" lang="de-DE" sz="1000" spc="-1" strike="noStrike">
                <a:solidFill>
                  <a:schemeClr val="lt1"/>
                </a:solidFill>
                <a:latin typeface="Lato Medium"/>
                <a:ea typeface="Lato Medium"/>
              </a:rPr>
              <a:t>14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208080" y="6534000"/>
            <a:ext cx="26762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Sebastian Lederer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grpSp>
        <p:nvGrpSpPr>
          <p:cNvPr id="197" name="Group 10"/>
          <p:cNvGrpSpPr/>
          <p:nvPr/>
        </p:nvGrpSpPr>
        <p:grpSpPr>
          <a:xfrm>
            <a:off x="3193200" y="1643400"/>
            <a:ext cx="5805360" cy="633960"/>
            <a:chOff x="3193200" y="1643400"/>
            <a:chExt cx="5805360" cy="633960"/>
          </a:xfrm>
        </p:grpSpPr>
        <p:sp>
          <p:nvSpPr>
            <p:cNvPr id="198" name="Rectangle 8"/>
            <p:cNvSpPr/>
            <p:nvPr/>
          </p:nvSpPr>
          <p:spPr>
            <a:xfrm>
              <a:off x="4225320" y="164340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Introduction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9" name="Rectangle 9"/>
            <p:cNvSpPr/>
            <p:nvPr/>
          </p:nvSpPr>
          <p:spPr>
            <a:xfrm>
              <a:off x="3193200" y="164340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1.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00" name="Group 11"/>
          <p:cNvGrpSpPr/>
          <p:nvPr/>
        </p:nvGrpSpPr>
        <p:grpSpPr>
          <a:xfrm>
            <a:off x="3193200" y="2412000"/>
            <a:ext cx="5805360" cy="633960"/>
            <a:chOff x="3193200" y="2412000"/>
            <a:chExt cx="5805360" cy="633960"/>
          </a:xfrm>
        </p:grpSpPr>
        <p:sp>
          <p:nvSpPr>
            <p:cNvPr id="201" name="Rectangle 12"/>
            <p:cNvSpPr/>
            <p:nvPr/>
          </p:nvSpPr>
          <p:spPr>
            <a:xfrm>
              <a:off x="4225320" y="241200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Neural Radiance Fields (2020)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2" name="Rectangle 13"/>
            <p:cNvSpPr/>
            <p:nvPr/>
          </p:nvSpPr>
          <p:spPr>
            <a:xfrm>
              <a:off x="3193200" y="241200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2.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03" name="Group 14"/>
          <p:cNvGrpSpPr/>
          <p:nvPr/>
        </p:nvGrpSpPr>
        <p:grpSpPr>
          <a:xfrm>
            <a:off x="3193200" y="3180960"/>
            <a:ext cx="5805360" cy="633960"/>
            <a:chOff x="3193200" y="3180960"/>
            <a:chExt cx="5805360" cy="633960"/>
          </a:xfrm>
        </p:grpSpPr>
        <p:sp>
          <p:nvSpPr>
            <p:cNvPr id="204" name="Rectangle 15"/>
            <p:cNvSpPr/>
            <p:nvPr/>
          </p:nvSpPr>
          <p:spPr>
            <a:xfrm>
              <a:off x="4225320" y="318096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Plenoxels (2021)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5" name="Rectangle 16"/>
            <p:cNvSpPr/>
            <p:nvPr/>
          </p:nvSpPr>
          <p:spPr>
            <a:xfrm>
              <a:off x="3193200" y="318096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3.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06" name="Group 17"/>
          <p:cNvGrpSpPr/>
          <p:nvPr/>
        </p:nvGrpSpPr>
        <p:grpSpPr>
          <a:xfrm>
            <a:off x="3193200" y="3949920"/>
            <a:ext cx="5805360" cy="633960"/>
            <a:chOff x="3193200" y="3949920"/>
            <a:chExt cx="5805360" cy="633960"/>
          </a:xfrm>
        </p:grpSpPr>
        <p:sp>
          <p:nvSpPr>
            <p:cNvPr id="207" name="Rectangle 18"/>
            <p:cNvSpPr/>
            <p:nvPr/>
          </p:nvSpPr>
          <p:spPr>
            <a:xfrm>
              <a:off x="4225320" y="394992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Instant Neural Graphics Primitives (2022)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8" name="Rectangle 19"/>
            <p:cNvSpPr/>
            <p:nvPr/>
          </p:nvSpPr>
          <p:spPr>
            <a:xfrm>
              <a:off x="3193200" y="394992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4.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09" name="Isosceles Triangle 20"/>
          <p:cNvSpPr/>
          <p:nvPr/>
        </p:nvSpPr>
        <p:spPr>
          <a:xfrm rot="16200000">
            <a:off x="3941640" y="4153320"/>
            <a:ext cx="379800" cy="186480"/>
          </a:xfrm>
          <a:prstGeom prst="triangle">
            <a:avLst>
              <a:gd name="adj" fmla="val 50000"/>
            </a:avLst>
          </a:prstGeom>
          <a:solidFill>
            <a:srgbClr val="1b5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Lato Medium"/>
            </a:endParaRPr>
          </a:p>
        </p:txBody>
      </p:sp>
      <p:grpSp>
        <p:nvGrpSpPr>
          <p:cNvPr id="210" name="Group 24"/>
          <p:cNvGrpSpPr/>
          <p:nvPr/>
        </p:nvGrpSpPr>
        <p:grpSpPr>
          <a:xfrm>
            <a:off x="3193200" y="5476320"/>
            <a:ext cx="5805360" cy="633960"/>
            <a:chOff x="3193200" y="5476320"/>
            <a:chExt cx="5805360" cy="633960"/>
          </a:xfrm>
        </p:grpSpPr>
        <p:sp>
          <p:nvSpPr>
            <p:cNvPr id="211" name="Rectangle 25"/>
            <p:cNvSpPr/>
            <p:nvPr/>
          </p:nvSpPr>
          <p:spPr>
            <a:xfrm>
              <a:off x="4225320" y="547632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Personal Opinion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2" name="Rectangle 26"/>
            <p:cNvSpPr/>
            <p:nvPr/>
          </p:nvSpPr>
          <p:spPr>
            <a:xfrm>
              <a:off x="3193200" y="547632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6.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13" name="PlaceHolder 3"/>
          <p:cNvSpPr>
            <a:spLocks noGrp="1"/>
          </p:cNvSpPr>
          <p:nvPr>
            <p:ph type="title"/>
          </p:nvPr>
        </p:nvSpPr>
        <p:spPr>
          <a:xfrm>
            <a:off x="72360" y="284040"/>
            <a:ext cx="10400400" cy="93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chemeClr val="lt1"/>
              </a:solidFill>
              <a:latin typeface="Lato Medium"/>
              <a:ea typeface="Lato Medium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Seminar Robot Perception &amp; Intelligence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72360" y="284040"/>
            <a:ext cx="10844640" cy="93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Introduction</a:t>
            </a:r>
            <a:endParaRPr b="0" lang="de-DE" sz="44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4417200" y="0"/>
            <a:ext cx="3357360" cy="28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Instant Neural Graphics Primitives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/>
          </p:nvPr>
        </p:nvSpPr>
        <p:spPr>
          <a:xfrm>
            <a:off x="208080" y="6534000"/>
            <a:ext cx="26762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Sebastian Lederer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pic>
        <p:nvPicPr>
          <p:cNvPr id="217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27160" y="1504800"/>
            <a:ext cx="8137080" cy="457704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Seminar Robot Perception &amp; Intelligence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D72F7C1-5216-4C82-81DF-D461986BE042}" type="slidenum">
              <a:t>16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3" dur="indefinite" restart="never" nodeType="tmRoot">
          <p:childTnLst>
            <p:seq>
              <p:cTn id="94" dur="indefinite" nodeType="mainSeq"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050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 repeatCount="indefinite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72360" y="284040"/>
            <a:ext cx="10844640" cy="93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Complete Picture</a:t>
            </a:r>
            <a:endParaRPr b="0" lang="de-DE" sz="44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/>
          </p:nvPr>
        </p:nvSpPr>
        <p:spPr>
          <a:xfrm>
            <a:off x="4417200" y="0"/>
            <a:ext cx="3357360" cy="28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Instant Neural Graphics Primitives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/>
          </p:nvPr>
        </p:nvSpPr>
        <p:spPr>
          <a:xfrm>
            <a:off x="208080" y="6534000"/>
            <a:ext cx="26762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Sebastian Lederer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pic>
        <p:nvPicPr>
          <p:cNvPr id="221" name="Picture 8" descr=""/>
          <p:cNvPicPr/>
          <p:nvPr/>
        </p:nvPicPr>
        <p:blipFill>
          <a:blip r:embed="rId1"/>
          <a:stretch/>
        </p:blipFill>
        <p:spPr>
          <a:xfrm>
            <a:off x="0" y="1368720"/>
            <a:ext cx="12191760" cy="4466880"/>
          </a:xfrm>
          <a:prstGeom prst="rect">
            <a:avLst/>
          </a:prstGeom>
          <a:ln w="0">
            <a:noFill/>
          </a:ln>
        </p:spPr>
      </p:pic>
      <p:sp>
        <p:nvSpPr>
          <p:cNvPr id="222" name="Rectangle 10"/>
          <p:cNvSpPr/>
          <p:nvPr/>
        </p:nvSpPr>
        <p:spPr>
          <a:xfrm>
            <a:off x="9101160" y="1220400"/>
            <a:ext cx="3009960" cy="4021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223" name="Rectangle 11"/>
          <p:cNvSpPr/>
          <p:nvPr/>
        </p:nvSpPr>
        <p:spPr>
          <a:xfrm>
            <a:off x="5605200" y="5489280"/>
            <a:ext cx="1899000" cy="3463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224" name="Rectangle 12"/>
          <p:cNvSpPr/>
          <p:nvPr/>
        </p:nvSpPr>
        <p:spPr>
          <a:xfrm>
            <a:off x="4417200" y="1467720"/>
            <a:ext cx="1032120" cy="43675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225" name="Rectangle 13"/>
          <p:cNvSpPr/>
          <p:nvPr/>
        </p:nvSpPr>
        <p:spPr>
          <a:xfrm>
            <a:off x="7774920" y="5538240"/>
            <a:ext cx="1458000" cy="2973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226" name="Rectangle 14"/>
          <p:cNvSpPr/>
          <p:nvPr/>
        </p:nvSpPr>
        <p:spPr>
          <a:xfrm>
            <a:off x="9581760" y="5470560"/>
            <a:ext cx="1899000" cy="3646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227" name="TextBox 15"/>
          <p:cNvSpPr/>
          <p:nvPr/>
        </p:nvSpPr>
        <p:spPr>
          <a:xfrm>
            <a:off x="7660440" y="5151600"/>
            <a:ext cx="17650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dk1"/>
                </a:solidFill>
                <a:latin typeface="Lato Medium"/>
                <a:ea typeface="Lato Medium"/>
              </a:rPr>
              <a:t>extra Parameters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Rectangle 9"/>
          <p:cNvSpPr/>
          <p:nvPr/>
        </p:nvSpPr>
        <p:spPr>
          <a:xfrm>
            <a:off x="5385960" y="1368720"/>
            <a:ext cx="3714840" cy="4021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Seminar Robot Perception &amp; Intelligence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8103DFA-D813-4F2C-A09A-63511C0C4976}" type="slidenum">
              <a:t>17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9" dur="indefinite" restart="never" nodeType="tmRoot">
          <p:childTnLst>
            <p:seq>
              <p:cTn id="100" dur="indefinite" nodeType="mainSeq">
                <p:childTnLst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72360" y="284040"/>
            <a:ext cx="10844640" cy="93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Comparison Encoding</a:t>
            </a:r>
            <a:endParaRPr b="0" lang="de-DE" sz="44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4417200" y="0"/>
            <a:ext cx="3357360" cy="28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Instant Neural Graphics Primitives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/>
          </p:nvPr>
        </p:nvSpPr>
        <p:spPr>
          <a:xfrm>
            <a:off x="208080" y="6534000"/>
            <a:ext cx="26762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Sebastian Lederer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pic>
        <p:nvPicPr>
          <p:cNvPr id="232" name="Picture 7" descr=""/>
          <p:cNvPicPr/>
          <p:nvPr/>
        </p:nvPicPr>
        <p:blipFill>
          <a:blip r:embed="rId1"/>
          <a:srcRect l="0" t="0" r="0" b="15175"/>
          <a:stretch/>
        </p:blipFill>
        <p:spPr>
          <a:xfrm>
            <a:off x="0" y="1748880"/>
            <a:ext cx="12191760" cy="310860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Seminar Robot Perception &amp; Intelligence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4DEA690-9294-4DB1-BC6F-9C6DD0F0EBC3}" type="slidenum">
              <a:t>18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72360" y="284040"/>
            <a:ext cx="10844640" cy="93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Comparison</a:t>
            </a:r>
            <a:endParaRPr b="0" lang="de-DE" sz="44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/>
          </p:nvPr>
        </p:nvSpPr>
        <p:spPr>
          <a:xfrm>
            <a:off x="4417200" y="0"/>
            <a:ext cx="3357360" cy="28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Instant Neural Graphics Primitives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/>
          </p:nvPr>
        </p:nvSpPr>
        <p:spPr>
          <a:xfrm>
            <a:off x="208080" y="6534000"/>
            <a:ext cx="26762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Sebastian Lederer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graphicFrame>
        <p:nvGraphicFramePr>
          <p:cNvPr id="236" name="Table 7"/>
          <p:cNvGraphicFramePr/>
          <p:nvPr/>
        </p:nvGraphicFramePr>
        <p:xfrm>
          <a:off x="1223640" y="2019240"/>
          <a:ext cx="9412200" cy="4069080"/>
        </p:xfrm>
        <a:graphic>
          <a:graphicData uri="http://schemas.openxmlformats.org/drawingml/2006/table">
            <a:tbl>
              <a:tblPr/>
              <a:tblGrid>
                <a:gridCol w="2352960"/>
                <a:gridCol w="2352960"/>
                <a:gridCol w="2352960"/>
                <a:gridCol w="2352960"/>
              </a:tblGrid>
              <a:tr h="97272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chemeClr val="lt1"/>
                          </a:solidFill>
                          <a:latin typeface="Lato Medium"/>
                        </a:rPr>
                        <a:t>For Similar Reconstruction Detail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chemeClr val="lt1"/>
                          </a:solidFill>
                          <a:latin typeface="Lato Medium"/>
                        </a:rPr>
                        <a:t>Original NeRF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chemeClr val="lt1"/>
                          </a:solidFill>
                          <a:latin typeface="Lato Medium"/>
                        </a:rPr>
                        <a:t>Plenoxels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chemeClr val="lt1"/>
                          </a:solidFill>
                          <a:latin typeface="Lato Medium"/>
                        </a:rPr>
                        <a:t>Graphics Primitives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5634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chemeClr val="dk1"/>
                          </a:solidFill>
                          <a:latin typeface="Lato Medium"/>
                        </a:rPr>
                        <a:t>Training Time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chemeClr val="dk1"/>
                          </a:solidFill>
                          <a:latin typeface="Lato Medium"/>
                        </a:rPr>
                        <a:t>~30 h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chemeClr val="dk1"/>
                          </a:solidFill>
                          <a:latin typeface="Lato Medium"/>
                        </a:rPr>
                        <a:t>~10 min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chemeClr val="dk1"/>
                          </a:solidFill>
                          <a:latin typeface="Lato Medium"/>
                        </a:rPr>
                        <a:t>~30 seconds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5634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chemeClr val="dk1"/>
                          </a:solidFill>
                          <a:latin typeface="Lato Medium"/>
                        </a:rPr>
                        <a:t>Rendering Time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chemeClr val="dk1"/>
                          </a:solidFill>
                          <a:latin typeface="Lato Medium"/>
                        </a:rPr>
                        <a:t>~ 1 per min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chemeClr val="dk1"/>
                          </a:solidFill>
                          <a:latin typeface="Lato Medium"/>
                        </a:rPr>
                        <a:t>~ 1 FPS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chemeClr val="dk1"/>
                          </a:solidFill>
                          <a:latin typeface="Lato Medium"/>
                        </a:rPr>
                        <a:t>~ 10 FPS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5634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chemeClr val="dk1"/>
                          </a:solidFill>
                          <a:latin typeface="Lato Medium"/>
                        </a:rPr>
                        <a:t>Size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chemeClr val="dk1"/>
                          </a:solidFill>
                          <a:latin typeface="Lato Medium"/>
                        </a:rPr>
                        <a:t>5 MB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chemeClr val="dk1"/>
                          </a:solidFill>
                          <a:latin typeface="Lato Medium"/>
                        </a:rPr>
                        <a:t>1 GB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chemeClr val="dk1"/>
                          </a:solidFill>
                          <a:latin typeface="Lato Medium"/>
                        </a:rPr>
                        <a:t>200 MB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64008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chemeClr val="dk1"/>
                          </a:solidFill>
                          <a:latin typeface="Lato Medium"/>
                        </a:rPr>
                        <a:t>Parameters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chemeClr val="dk1"/>
                          </a:solidFill>
                          <a:latin typeface="Lato Medium"/>
                        </a:rPr>
                        <a:t>400k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chemeClr val="dk1"/>
                          </a:solidFill>
                          <a:latin typeface="Lato Medium"/>
                        </a:rPr>
                        <a:t>13M Voxels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chemeClr val="dk1"/>
                          </a:solidFill>
                          <a:latin typeface="Lato Medium"/>
                        </a:rPr>
                        <a:t>10k + 12M Hashtable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64008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chemeClr val="dk1"/>
                          </a:solidFill>
                          <a:latin typeface="Lato Medium"/>
                        </a:rPr>
                        <a:t>Method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chemeClr val="dk1"/>
                          </a:solidFill>
                          <a:latin typeface="Lato Medium"/>
                        </a:rPr>
                        <a:t>MLP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chemeClr val="dk1"/>
                          </a:solidFill>
                          <a:latin typeface="Lato Medium"/>
                        </a:rPr>
                        <a:t>Voxels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chemeClr val="dk1"/>
                          </a:solidFill>
                          <a:latin typeface="Lato Medium"/>
                        </a:rPr>
                        <a:t>MLP + Hashtable</a:t>
                      </a:r>
                      <a:endParaRPr b="0" lang="en-GB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Seminar Robot Perception &amp; Intelligence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AE00B0A-8E58-4EBA-971C-F1C8DCC7EC72}" type="slidenum">
              <a:t>19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72360" y="284040"/>
            <a:ext cx="10844640" cy="93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Introduction</a:t>
            </a:r>
            <a:endParaRPr b="0" lang="de-DE" sz="44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208080" y="6534000"/>
            <a:ext cx="26762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Sebastian Lederer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pic>
        <p:nvPicPr>
          <p:cNvPr id="57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1442880"/>
            <a:ext cx="12191760" cy="4571640"/>
          </a:xfrm>
          <a:prstGeom prst="rect">
            <a:avLst/>
          </a:prstGeom>
          <a:ln w="0">
            <a:noFill/>
          </a:ln>
        </p:spPr>
      </p:pic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4417200" y="0"/>
            <a:ext cx="3357360" cy="28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1200" spc="-1" strike="noStrike">
              <a:solidFill>
                <a:schemeClr val="lt1"/>
              </a:solidFill>
              <a:latin typeface="Lato Medium"/>
              <a:ea typeface="Lato Medium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Seminar Robot Perception &amp; Intelligence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9207119-A254-431E-9492-24F889BCFE62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 repeatCount="indefinite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oup 21"/>
          <p:cNvGrpSpPr/>
          <p:nvPr/>
        </p:nvGrpSpPr>
        <p:grpSpPr>
          <a:xfrm>
            <a:off x="3193200" y="4713120"/>
            <a:ext cx="5805360" cy="633960"/>
            <a:chOff x="3193200" y="4713120"/>
            <a:chExt cx="5805360" cy="633960"/>
          </a:xfrm>
        </p:grpSpPr>
        <p:sp>
          <p:nvSpPr>
            <p:cNvPr id="238" name="Rectangle 22"/>
            <p:cNvSpPr/>
            <p:nvPr/>
          </p:nvSpPr>
          <p:spPr>
            <a:xfrm>
              <a:off x="4225320" y="471312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Subsequent Work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9" name="Rectangle 23"/>
            <p:cNvSpPr/>
            <p:nvPr/>
          </p:nvSpPr>
          <p:spPr>
            <a:xfrm>
              <a:off x="3193200" y="471312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5.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40" name="PlaceHolder 1"/>
          <p:cNvSpPr>
            <a:spLocks noGrp="1"/>
          </p:cNvSpPr>
          <p:nvPr>
            <p:ph type="sldNum" idx="10"/>
          </p:nvPr>
        </p:nvSpPr>
        <p:spPr>
          <a:xfrm>
            <a:off x="9101160" y="653328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de-DE" sz="1000" spc="-1" strike="noStrike">
                <a:solidFill>
                  <a:schemeClr val="lt1"/>
                </a:solidFill>
                <a:latin typeface="Lato Medium"/>
                <a:ea typeface="Lato Medium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8688DFD-57A7-47B1-AC8F-1D03877FBE2B}" type="slidenum">
              <a:rPr b="0" lang="de-DE" sz="1000" spc="-1" strike="noStrike">
                <a:solidFill>
                  <a:schemeClr val="lt1"/>
                </a:solidFill>
                <a:latin typeface="Lato Medium"/>
                <a:ea typeface="Lato Medium"/>
              </a:rPr>
              <a:t>19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208080" y="6534000"/>
            <a:ext cx="26762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Sebastian Lederer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grpSp>
        <p:nvGrpSpPr>
          <p:cNvPr id="242" name="Group 10"/>
          <p:cNvGrpSpPr/>
          <p:nvPr/>
        </p:nvGrpSpPr>
        <p:grpSpPr>
          <a:xfrm>
            <a:off x="3193200" y="1643400"/>
            <a:ext cx="5805360" cy="633960"/>
            <a:chOff x="3193200" y="1643400"/>
            <a:chExt cx="5805360" cy="633960"/>
          </a:xfrm>
        </p:grpSpPr>
        <p:sp>
          <p:nvSpPr>
            <p:cNvPr id="243" name="Rectangle 8"/>
            <p:cNvSpPr/>
            <p:nvPr/>
          </p:nvSpPr>
          <p:spPr>
            <a:xfrm>
              <a:off x="4225320" y="164340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Introduction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4" name="Rectangle 9"/>
            <p:cNvSpPr/>
            <p:nvPr/>
          </p:nvSpPr>
          <p:spPr>
            <a:xfrm>
              <a:off x="3193200" y="164340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1.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45" name="Group 11"/>
          <p:cNvGrpSpPr/>
          <p:nvPr/>
        </p:nvGrpSpPr>
        <p:grpSpPr>
          <a:xfrm>
            <a:off x="3193200" y="2412000"/>
            <a:ext cx="5805360" cy="633960"/>
            <a:chOff x="3193200" y="2412000"/>
            <a:chExt cx="5805360" cy="633960"/>
          </a:xfrm>
        </p:grpSpPr>
        <p:sp>
          <p:nvSpPr>
            <p:cNvPr id="246" name="Rectangle 12"/>
            <p:cNvSpPr/>
            <p:nvPr/>
          </p:nvSpPr>
          <p:spPr>
            <a:xfrm>
              <a:off x="4225320" y="241200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Neural Radiance Fields (2020)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7" name="Rectangle 13"/>
            <p:cNvSpPr/>
            <p:nvPr/>
          </p:nvSpPr>
          <p:spPr>
            <a:xfrm>
              <a:off x="3193200" y="241200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2.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48" name="Group 14"/>
          <p:cNvGrpSpPr/>
          <p:nvPr/>
        </p:nvGrpSpPr>
        <p:grpSpPr>
          <a:xfrm>
            <a:off x="3193200" y="3180960"/>
            <a:ext cx="5805360" cy="633960"/>
            <a:chOff x="3193200" y="3180960"/>
            <a:chExt cx="5805360" cy="633960"/>
          </a:xfrm>
        </p:grpSpPr>
        <p:sp>
          <p:nvSpPr>
            <p:cNvPr id="249" name="Rectangle 15"/>
            <p:cNvSpPr/>
            <p:nvPr/>
          </p:nvSpPr>
          <p:spPr>
            <a:xfrm>
              <a:off x="4225320" y="318096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Plenoxels (2021)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0" name="Rectangle 16"/>
            <p:cNvSpPr/>
            <p:nvPr/>
          </p:nvSpPr>
          <p:spPr>
            <a:xfrm>
              <a:off x="3193200" y="318096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3.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51" name="Group 17"/>
          <p:cNvGrpSpPr/>
          <p:nvPr/>
        </p:nvGrpSpPr>
        <p:grpSpPr>
          <a:xfrm>
            <a:off x="3193200" y="3949920"/>
            <a:ext cx="5805360" cy="633960"/>
            <a:chOff x="3193200" y="3949920"/>
            <a:chExt cx="5805360" cy="633960"/>
          </a:xfrm>
        </p:grpSpPr>
        <p:sp>
          <p:nvSpPr>
            <p:cNvPr id="252" name="Rectangle 18"/>
            <p:cNvSpPr/>
            <p:nvPr/>
          </p:nvSpPr>
          <p:spPr>
            <a:xfrm>
              <a:off x="4225320" y="394992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Instant Graphics Primitives (2022)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3" name="Rectangle 19"/>
            <p:cNvSpPr/>
            <p:nvPr/>
          </p:nvSpPr>
          <p:spPr>
            <a:xfrm>
              <a:off x="3193200" y="394992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4.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54" name="Isosceles Triangle 20"/>
          <p:cNvSpPr/>
          <p:nvPr/>
        </p:nvSpPr>
        <p:spPr>
          <a:xfrm rot="16200000">
            <a:off x="3941640" y="4956120"/>
            <a:ext cx="379800" cy="186480"/>
          </a:xfrm>
          <a:prstGeom prst="triangle">
            <a:avLst>
              <a:gd name="adj" fmla="val 50000"/>
            </a:avLst>
          </a:prstGeom>
          <a:solidFill>
            <a:srgbClr val="1b5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Lato Medium"/>
            </a:endParaRPr>
          </a:p>
        </p:txBody>
      </p:sp>
      <p:grpSp>
        <p:nvGrpSpPr>
          <p:cNvPr id="255" name="Group 24"/>
          <p:cNvGrpSpPr/>
          <p:nvPr/>
        </p:nvGrpSpPr>
        <p:grpSpPr>
          <a:xfrm>
            <a:off x="3193200" y="5476320"/>
            <a:ext cx="5805360" cy="633960"/>
            <a:chOff x="3193200" y="5476320"/>
            <a:chExt cx="5805360" cy="633960"/>
          </a:xfrm>
        </p:grpSpPr>
        <p:sp>
          <p:nvSpPr>
            <p:cNvPr id="256" name="Rectangle 25"/>
            <p:cNvSpPr/>
            <p:nvPr/>
          </p:nvSpPr>
          <p:spPr>
            <a:xfrm>
              <a:off x="4225320" y="547632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Personal Opinion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7" name="Rectangle 26"/>
            <p:cNvSpPr/>
            <p:nvPr/>
          </p:nvSpPr>
          <p:spPr>
            <a:xfrm>
              <a:off x="3193200" y="547632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6.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58" name="PlaceHolder 3"/>
          <p:cNvSpPr>
            <a:spLocks noGrp="1"/>
          </p:cNvSpPr>
          <p:nvPr>
            <p:ph type="title"/>
          </p:nvPr>
        </p:nvSpPr>
        <p:spPr>
          <a:xfrm>
            <a:off x="72360" y="284040"/>
            <a:ext cx="10400400" cy="93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chemeClr val="lt1"/>
              </a:solidFill>
              <a:latin typeface="Lato Medium"/>
              <a:ea typeface="Lato Medium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Seminar Robot Perception &amp; Intelligence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72360" y="284040"/>
            <a:ext cx="10844640" cy="93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Subsequent Work</a:t>
            </a:r>
            <a:endParaRPr b="0" lang="de-DE" sz="44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/>
          </p:nvPr>
        </p:nvSpPr>
        <p:spPr>
          <a:xfrm>
            <a:off x="208080" y="6534000"/>
            <a:ext cx="26762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Sebastian Lederer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261" name="TextBox 1"/>
          <p:cNvSpPr/>
          <p:nvPr/>
        </p:nvSpPr>
        <p:spPr>
          <a:xfrm>
            <a:off x="866880" y="6010200"/>
            <a:ext cx="18590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600" spc="-1" strike="noStrike">
                <a:solidFill>
                  <a:schemeClr val="dk1"/>
                </a:solidFill>
                <a:latin typeface="Lato Medium"/>
                <a:ea typeface="Lato Medium"/>
              </a:rPr>
              <a:t>Nerfies (2021)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2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91400" y="1220400"/>
            <a:ext cx="2610360" cy="4675320"/>
          </a:xfrm>
          <a:prstGeom prst="rect">
            <a:avLst/>
          </a:prstGeom>
          <a:ln w="0">
            <a:noFill/>
          </a:ln>
        </p:spPr>
      </p:pic>
      <p:pic>
        <p:nvPicPr>
          <p:cNvPr id="263" name="" descr="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0800" y="1677600"/>
            <a:ext cx="4691160" cy="3518280"/>
          </a:xfrm>
          <a:prstGeom prst="rect">
            <a:avLst/>
          </a:prstGeom>
          <a:ln w="0">
            <a:noFill/>
          </a:ln>
        </p:spPr>
      </p:pic>
      <p:sp>
        <p:nvSpPr>
          <p:cNvPr id="264" name="TextBox 9"/>
          <p:cNvSpPr/>
          <p:nvPr/>
        </p:nvSpPr>
        <p:spPr>
          <a:xfrm>
            <a:off x="8710200" y="5456520"/>
            <a:ext cx="2052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600" spc="-1" strike="noStrike">
                <a:solidFill>
                  <a:schemeClr val="dk1"/>
                </a:solidFill>
                <a:latin typeface="Lato Medium"/>
                <a:ea typeface="Lato Medium"/>
              </a:rPr>
              <a:t>ZipNERF (2023)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5" name="" descr="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22720" y="2068200"/>
            <a:ext cx="4032000" cy="2615040"/>
          </a:xfrm>
          <a:prstGeom prst="rect">
            <a:avLst/>
          </a:prstGeom>
          <a:ln w="0">
            <a:noFill/>
          </a:ln>
        </p:spPr>
      </p:pic>
      <p:sp>
        <p:nvSpPr>
          <p:cNvPr id="266" name="TextBox 11"/>
          <p:cNvSpPr/>
          <p:nvPr/>
        </p:nvSpPr>
        <p:spPr>
          <a:xfrm>
            <a:off x="4272480" y="5006880"/>
            <a:ext cx="24444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600" spc="-1" strike="noStrike">
                <a:solidFill>
                  <a:schemeClr val="dk1"/>
                </a:solidFill>
                <a:latin typeface="Lato Medium"/>
                <a:ea typeface="Lato Medium"/>
              </a:rPr>
              <a:t>Nerf in the Wild (2021)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/>
          </p:nvPr>
        </p:nvSpPr>
        <p:spPr>
          <a:xfrm>
            <a:off x="4417200" y="0"/>
            <a:ext cx="3357360" cy="28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1200" spc="-1" strike="noStrike">
              <a:solidFill>
                <a:schemeClr val="lt1"/>
              </a:solidFill>
              <a:latin typeface="Lato Medium"/>
              <a:ea typeface="Lato Medium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Seminar Robot Perception &amp; Intelligence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7969E2B-7616-4A56-B183-6A99A4BC9E59}" type="slidenum">
              <a:t>21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9" dur="indefinite" restart="never" nodeType="tmRoot">
          <p:childTnLst>
            <p:seq>
              <p:cTn id="120" dur="indefinite" nodeType="mainSeq">
                <p:childTnLst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3334" fill="hold"/>
                                        <p:tgtEl>
                                          <p:spTgt spid="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766" fill="hold"/>
                                        <p:tgtEl>
                                          <p:spTgt spid="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10600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262"/>
                </p:tgtEl>
              </p:cMediaNode>
            </p:video>
            <p:seq>
              <p:cTn id="133" restart="whenNotActive" nodeType="interactiveSeq" fill="hold">
                <p:stCondLst>
                  <p:cond delay="0" evt="onClick">
                    <p:tgtEl>
                      <p:spTgt spid="262"/>
                    </p:tgtEl>
                  </p:cond>
                </p:stCondLst>
                <p:childTnLst>
                  <p:par>
                    <p:cTn id="134" fill="hold">
                      <p:stCondLst>
                        <p:cond delay="0" evt="onClick">
                          <p:tgtEl>
                            <p:spTgt spid="262"/>
                          </p:tgtEl>
                        </p:cond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7" dur="1" fill="hold"/>
                                        <p:tgtEl>
                                          <p:spTgt spid="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263"/>
                </p:tgtEl>
              </p:cMediaNode>
            </p:video>
            <p:seq>
              <p:cTn id="138" restart="whenNotActive" nodeType="interactiveSeq" fill="hold">
                <p:stCondLst>
                  <p:cond delay="0" evt="onClick">
                    <p:tgtEl>
                      <p:spTgt spid="263"/>
                    </p:tgtEl>
                  </p:cond>
                </p:stCondLst>
                <p:childTnLst>
                  <p:par>
                    <p:cTn id="139" fill="hold">
                      <p:stCondLst>
                        <p:cond delay="0" evt="onClick">
                          <p:tgtEl>
                            <p:spTgt spid="263"/>
                          </p:tgtEl>
                        </p:cond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2" dur="1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265"/>
                </p:tgtEl>
              </p:cMediaNode>
            </p:video>
            <p:seq>
              <p:cTn id="143" restart="whenNotActive" nodeType="interactiveSeq" fill="hold">
                <p:stCondLst>
                  <p:cond delay="0" evt="onClick">
                    <p:tgtEl>
                      <p:spTgt spid="265"/>
                    </p:tgtEl>
                  </p:cond>
                </p:stCondLst>
                <p:childTnLst>
                  <p:par>
                    <p:cTn id="144" fill="hold">
                      <p:stCondLst>
                        <p:cond delay="0" evt="onClick">
                          <p:tgtEl>
                            <p:spTgt spid="265"/>
                          </p:tgtEl>
                        </p:cond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7" dur="1" fill="hold"/>
                                        <p:tgtEl>
                                          <p:spTgt spid="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roup 24"/>
          <p:cNvGrpSpPr/>
          <p:nvPr/>
        </p:nvGrpSpPr>
        <p:grpSpPr>
          <a:xfrm>
            <a:off x="3193200" y="5476320"/>
            <a:ext cx="5805360" cy="633960"/>
            <a:chOff x="3193200" y="5476320"/>
            <a:chExt cx="5805360" cy="633960"/>
          </a:xfrm>
        </p:grpSpPr>
        <p:sp>
          <p:nvSpPr>
            <p:cNvPr id="269" name="Rectangle 25"/>
            <p:cNvSpPr/>
            <p:nvPr/>
          </p:nvSpPr>
          <p:spPr>
            <a:xfrm>
              <a:off x="4225320" y="547632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Personal Opinion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0" name="Rectangle 26"/>
            <p:cNvSpPr/>
            <p:nvPr/>
          </p:nvSpPr>
          <p:spPr>
            <a:xfrm>
              <a:off x="3193200" y="547632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6.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71" name="Group 21"/>
          <p:cNvGrpSpPr/>
          <p:nvPr/>
        </p:nvGrpSpPr>
        <p:grpSpPr>
          <a:xfrm>
            <a:off x="3193200" y="4713120"/>
            <a:ext cx="5805360" cy="633960"/>
            <a:chOff x="3193200" y="4713120"/>
            <a:chExt cx="5805360" cy="633960"/>
          </a:xfrm>
        </p:grpSpPr>
        <p:sp>
          <p:nvSpPr>
            <p:cNvPr id="272" name="Rectangle 22"/>
            <p:cNvSpPr/>
            <p:nvPr/>
          </p:nvSpPr>
          <p:spPr>
            <a:xfrm>
              <a:off x="4225320" y="471312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Subsequent work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3" name="Rectangle 23"/>
            <p:cNvSpPr/>
            <p:nvPr/>
          </p:nvSpPr>
          <p:spPr>
            <a:xfrm>
              <a:off x="3193200" y="471312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5.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74" name="PlaceHolder 1"/>
          <p:cNvSpPr>
            <a:spLocks noGrp="1"/>
          </p:cNvSpPr>
          <p:nvPr>
            <p:ph type="sldNum" idx="11"/>
          </p:nvPr>
        </p:nvSpPr>
        <p:spPr>
          <a:xfrm>
            <a:off x="9101160" y="653328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de-DE" sz="1000" spc="-1" strike="noStrike">
                <a:solidFill>
                  <a:schemeClr val="lt1"/>
                </a:solidFill>
                <a:latin typeface="Lato Medium"/>
                <a:ea typeface="Lato Medium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BE14722-DCDB-4411-84D9-F81A6B5E5616}" type="slidenum">
              <a:rPr b="0" lang="de-DE" sz="1000" spc="-1" strike="noStrike">
                <a:solidFill>
                  <a:schemeClr val="lt1"/>
                </a:solidFill>
                <a:latin typeface="Lato Medium"/>
                <a:ea typeface="Lato Medium"/>
              </a:rPr>
              <a:t>21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/>
          </p:nvPr>
        </p:nvSpPr>
        <p:spPr>
          <a:xfrm>
            <a:off x="208080" y="6534000"/>
            <a:ext cx="26762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Sebastian Lederer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grpSp>
        <p:nvGrpSpPr>
          <p:cNvPr id="276" name="Group 10"/>
          <p:cNvGrpSpPr/>
          <p:nvPr/>
        </p:nvGrpSpPr>
        <p:grpSpPr>
          <a:xfrm>
            <a:off x="3193200" y="1643400"/>
            <a:ext cx="5805360" cy="633960"/>
            <a:chOff x="3193200" y="1643400"/>
            <a:chExt cx="5805360" cy="633960"/>
          </a:xfrm>
        </p:grpSpPr>
        <p:sp>
          <p:nvSpPr>
            <p:cNvPr id="277" name="Rectangle 8"/>
            <p:cNvSpPr/>
            <p:nvPr/>
          </p:nvSpPr>
          <p:spPr>
            <a:xfrm>
              <a:off x="4225320" y="164340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Introduction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8" name="Rectangle 9"/>
            <p:cNvSpPr/>
            <p:nvPr/>
          </p:nvSpPr>
          <p:spPr>
            <a:xfrm>
              <a:off x="3193200" y="164340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1.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79" name="Group 11"/>
          <p:cNvGrpSpPr/>
          <p:nvPr/>
        </p:nvGrpSpPr>
        <p:grpSpPr>
          <a:xfrm>
            <a:off x="3193200" y="2412000"/>
            <a:ext cx="5805360" cy="633960"/>
            <a:chOff x="3193200" y="2412000"/>
            <a:chExt cx="5805360" cy="633960"/>
          </a:xfrm>
        </p:grpSpPr>
        <p:sp>
          <p:nvSpPr>
            <p:cNvPr id="280" name="Rectangle 12"/>
            <p:cNvSpPr/>
            <p:nvPr/>
          </p:nvSpPr>
          <p:spPr>
            <a:xfrm>
              <a:off x="4225320" y="241200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Neural Radiance Fields (2020)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1" name="Rectangle 13"/>
            <p:cNvSpPr/>
            <p:nvPr/>
          </p:nvSpPr>
          <p:spPr>
            <a:xfrm>
              <a:off x="3193200" y="241200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2.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82" name="Group 14"/>
          <p:cNvGrpSpPr/>
          <p:nvPr/>
        </p:nvGrpSpPr>
        <p:grpSpPr>
          <a:xfrm>
            <a:off x="3193200" y="3180960"/>
            <a:ext cx="5805360" cy="633960"/>
            <a:chOff x="3193200" y="3180960"/>
            <a:chExt cx="5805360" cy="633960"/>
          </a:xfrm>
        </p:grpSpPr>
        <p:sp>
          <p:nvSpPr>
            <p:cNvPr id="283" name="Rectangle 15"/>
            <p:cNvSpPr/>
            <p:nvPr/>
          </p:nvSpPr>
          <p:spPr>
            <a:xfrm>
              <a:off x="4225320" y="318096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Plenoxels (2021)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4" name="Rectangle 16"/>
            <p:cNvSpPr/>
            <p:nvPr/>
          </p:nvSpPr>
          <p:spPr>
            <a:xfrm>
              <a:off x="3193200" y="318096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3.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85" name="Group 17"/>
          <p:cNvGrpSpPr/>
          <p:nvPr/>
        </p:nvGrpSpPr>
        <p:grpSpPr>
          <a:xfrm>
            <a:off x="3193200" y="3949920"/>
            <a:ext cx="5805360" cy="633960"/>
            <a:chOff x="3193200" y="3949920"/>
            <a:chExt cx="5805360" cy="633960"/>
          </a:xfrm>
        </p:grpSpPr>
        <p:sp>
          <p:nvSpPr>
            <p:cNvPr id="286" name="Rectangle 18"/>
            <p:cNvSpPr/>
            <p:nvPr/>
          </p:nvSpPr>
          <p:spPr>
            <a:xfrm>
              <a:off x="4225320" y="394992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Instant Graphics Primitives (2022)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7" name="Rectangle 19"/>
            <p:cNvSpPr/>
            <p:nvPr/>
          </p:nvSpPr>
          <p:spPr>
            <a:xfrm>
              <a:off x="3193200" y="394992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4.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88" name="Isosceles Triangle 20"/>
          <p:cNvSpPr/>
          <p:nvPr/>
        </p:nvSpPr>
        <p:spPr>
          <a:xfrm rot="16200000">
            <a:off x="3941640" y="5714640"/>
            <a:ext cx="379800" cy="186480"/>
          </a:xfrm>
          <a:prstGeom prst="triangle">
            <a:avLst>
              <a:gd name="adj" fmla="val 50000"/>
            </a:avLst>
          </a:prstGeom>
          <a:solidFill>
            <a:srgbClr val="1b5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Lato Medium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 type="title"/>
          </p:nvPr>
        </p:nvSpPr>
        <p:spPr>
          <a:xfrm>
            <a:off x="72360" y="284040"/>
            <a:ext cx="10400400" cy="93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chemeClr val="lt1"/>
              </a:solidFill>
              <a:latin typeface="Lato Medium"/>
              <a:ea typeface="Lato Medium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Seminar Robot Perception &amp; Intelligence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72360" y="284040"/>
            <a:ext cx="10844640" cy="93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Personal Opinion</a:t>
            </a:r>
            <a:endParaRPr b="0" lang="de-DE" sz="44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/>
          </p:nvPr>
        </p:nvSpPr>
        <p:spPr>
          <a:xfrm>
            <a:off x="208080" y="6534000"/>
            <a:ext cx="26762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Sebastian Lederer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pic>
        <p:nvPicPr>
          <p:cNvPr id="292" name="Picture 7" descr=""/>
          <p:cNvPicPr/>
          <p:nvPr/>
        </p:nvPicPr>
        <p:blipFill>
          <a:blip r:embed="rId1"/>
          <a:stretch/>
        </p:blipFill>
        <p:spPr>
          <a:xfrm>
            <a:off x="308880" y="2500920"/>
            <a:ext cx="5453280" cy="3046320"/>
          </a:xfrm>
          <a:prstGeom prst="rect">
            <a:avLst/>
          </a:prstGeom>
          <a:ln w="0">
            <a:noFill/>
          </a:ln>
        </p:spPr>
      </p:pic>
      <p:sp>
        <p:nvSpPr>
          <p:cNvPr id="293" name="TextBox 8"/>
          <p:cNvSpPr/>
          <p:nvPr/>
        </p:nvSpPr>
        <p:spPr>
          <a:xfrm>
            <a:off x="1662120" y="1896480"/>
            <a:ext cx="2625480" cy="38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600" spc="-1" strike="noStrike">
                <a:solidFill>
                  <a:schemeClr val="dk1"/>
                </a:solidFill>
                <a:latin typeface="Lato Medium"/>
                <a:ea typeface="Lato Medium"/>
              </a:rPr>
              <a:t>Trash Can Reconstruction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TextBox 9"/>
          <p:cNvSpPr/>
          <p:nvPr/>
        </p:nvSpPr>
        <p:spPr>
          <a:xfrm>
            <a:off x="7651440" y="1897560"/>
            <a:ext cx="2625480" cy="38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600" spc="-1" strike="noStrike">
                <a:solidFill>
                  <a:schemeClr val="dk1"/>
                </a:solidFill>
                <a:latin typeface="Lato Medium"/>
                <a:ea typeface="Lato Medium"/>
              </a:rPr>
              <a:t>Mesh Conversion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5" name="Picture 10" descr=""/>
          <p:cNvPicPr/>
          <p:nvPr/>
        </p:nvPicPr>
        <p:blipFill>
          <a:blip r:embed="rId2"/>
          <a:stretch/>
        </p:blipFill>
        <p:spPr>
          <a:xfrm>
            <a:off x="6217200" y="2572560"/>
            <a:ext cx="5493600" cy="2781720"/>
          </a:xfrm>
          <a:prstGeom prst="rect">
            <a:avLst/>
          </a:prstGeom>
          <a:ln w="0">
            <a:noFill/>
          </a:ln>
        </p:spPr>
      </p:pic>
      <p:sp>
        <p:nvSpPr>
          <p:cNvPr id="296" name="PlaceHolder 3"/>
          <p:cNvSpPr>
            <a:spLocks noGrp="1"/>
          </p:cNvSpPr>
          <p:nvPr>
            <p:ph/>
          </p:nvPr>
        </p:nvSpPr>
        <p:spPr>
          <a:xfrm>
            <a:off x="4417200" y="0"/>
            <a:ext cx="3357360" cy="28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1200" spc="-1" strike="noStrike">
              <a:solidFill>
                <a:schemeClr val="lt1"/>
              </a:solidFill>
              <a:latin typeface="Lato Medium"/>
              <a:ea typeface="Lato Medium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Seminar Robot Perception &amp; Intelligence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8ABEB39-C1C5-4258-BA6C-6BC609DCE60C}" type="slidenum">
              <a:t>23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ectangle 6"/>
          <p:cNvSpPr/>
          <p:nvPr/>
        </p:nvSpPr>
        <p:spPr>
          <a:xfrm>
            <a:off x="0" y="1803600"/>
            <a:ext cx="12191760" cy="1904040"/>
          </a:xfrm>
          <a:prstGeom prst="rect">
            <a:avLst/>
          </a:prstGeom>
          <a:solidFill>
            <a:srgbClr val="1b5eaa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4000" spc="-1" strike="noStrike">
                <a:solidFill>
                  <a:schemeClr val="lt1"/>
                </a:solidFill>
                <a:latin typeface="Calibri"/>
              </a:rPr>
              <a:t>Thank you for listening!</a:t>
            </a:r>
            <a:endParaRPr b="0" lang="en-GB" sz="4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4000" spc="-1" strike="noStrike">
                <a:solidFill>
                  <a:schemeClr val="lt1"/>
                </a:solidFill>
                <a:latin typeface="Calibri"/>
              </a:rPr>
              <a:t>I‘m happy to take your questions.</a:t>
            </a:r>
            <a:endParaRPr b="0" lang="en-GB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8" name="Graphic 9" descr=""/>
          <p:cNvPicPr/>
          <p:nvPr/>
        </p:nvPicPr>
        <p:blipFill>
          <a:blip r:embed="rId1"/>
          <a:stretch/>
        </p:blipFill>
        <p:spPr>
          <a:xfrm>
            <a:off x="10396800" y="-127440"/>
            <a:ext cx="2175120" cy="1663920"/>
          </a:xfrm>
          <a:prstGeom prst="rect">
            <a:avLst/>
          </a:prstGeom>
          <a:ln w="0">
            <a:noFill/>
          </a:ln>
        </p:spPr>
      </p:pic>
      <p:sp>
        <p:nvSpPr>
          <p:cNvPr id="299" name="TextBox 1"/>
          <p:cNvSpPr/>
          <p:nvPr/>
        </p:nvSpPr>
        <p:spPr>
          <a:xfrm>
            <a:off x="1962360" y="3708000"/>
            <a:ext cx="8266680" cy="258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dk1"/>
                </a:solidFill>
                <a:latin typeface="Lato Medium"/>
                <a:ea typeface="Lato Medium"/>
              </a:rPr>
              <a:t>Technical University of Munich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600" spc="-1" strike="noStrike">
                <a:solidFill>
                  <a:schemeClr val="dk1"/>
                </a:solidFill>
                <a:latin typeface="Lato Medium"/>
                <a:ea typeface="Lato Medium"/>
              </a:rPr>
              <a:t>Presenter: Sebastian Lederer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600" spc="-1" strike="noStrike">
                <a:solidFill>
                  <a:schemeClr val="dk1"/>
                </a:solidFill>
                <a:latin typeface="Lato Medium"/>
                <a:ea typeface="Lato Medium"/>
              </a:rPr>
              <a:t>Supervisor: </a:t>
            </a:r>
            <a:r>
              <a:rPr b="0" lang="en-GB" sz="1600" spc="-1" strike="noStrike">
                <a:solidFill>
                  <a:schemeClr val="dk1"/>
                </a:solidFill>
                <a:latin typeface="Calibri"/>
                <a:ea typeface="Lato Medium"/>
              </a:rPr>
              <a:t>Hanzhi Chen &amp; Simon Schaefer 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dk1"/>
                </a:solidFill>
                <a:latin typeface="Lato Medium"/>
                <a:ea typeface="Lato Medium"/>
              </a:rPr>
              <a:t>January 15th, 2024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Box 4"/>
          <p:cNvSpPr/>
          <p:nvPr/>
        </p:nvSpPr>
        <p:spPr>
          <a:xfrm>
            <a:off x="1962360" y="3881160"/>
            <a:ext cx="8266680" cy="277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50000"/>
              </a:lnSpc>
            </a:pPr>
            <a:r>
              <a:rPr b="0" lang="de-DE" sz="1200" spc="-1" strike="noStrike">
                <a:solidFill>
                  <a:schemeClr val="dk1"/>
                </a:solidFill>
                <a:latin typeface="Lato Medium"/>
                <a:ea typeface="Lato Medium"/>
              </a:rPr>
              <a:t>[1]: </a:t>
            </a:r>
            <a:r>
              <a:rPr b="0" lang="en-GB" sz="1200" spc="-1" strike="noStrike">
                <a:solidFill>
                  <a:schemeClr val="dk1"/>
                </a:solidFill>
                <a:latin typeface="Lato Medium"/>
                <a:ea typeface="Lato Medium"/>
              </a:rPr>
              <a:t>Mildenhall et Al. (2020), NeRF: Representing Scenes as Neural Radiance Fields for View Synthesis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r>
              <a:rPr b="0" lang="en-GB" sz="1200" spc="-1" strike="noStrike">
                <a:solidFill>
                  <a:schemeClr val="dk1"/>
                </a:solidFill>
                <a:latin typeface="Lato Medium"/>
                <a:ea typeface="Lato Medium"/>
              </a:rPr>
              <a:t>[2]: Yu et Al. (2021), Plenoxels: Radiance Fields without Neural Networks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r>
              <a:rPr b="0" lang="en-GB" sz="1200" spc="-1" strike="noStrike">
                <a:solidFill>
                  <a:schemeClr val="dk1"/>
                </a:solidFill>
                <a:latin typeface="Lato Medium"/>
                <a:ea typeface="Lato Medium"/>
              </a:rPr>
              <a:t>[3]: Müller et Al. (2022), Instant Neural Graphics Primitives with a Multiresolution Hash Encoding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r>
              <a:rPr b="0" lang="de-DE" sz="1200" spc="-1" strike="noStrike">
                <a:solidFill>
                  <a:schemeClr val="dk1"/>
                </a:solidFill>
                <a:latin typeface="Lato Medium"/>
                <a:ea typeface="Lato Medium"/>
              </a:rPr>
              <a:t>[4]: NeRF videos taken from: </a:t>
            </a:r>
            <a:r>
              <a:rPr b="0" lang="de-DE" sz="1200" spc="-1" strike="noStrike" u="sng">
                <a:solidFill>
                  <a:schemeClr val="dk1"/>
                </a:solidFill>
                <a:uFillTx/>
                <a:latin typeface="Lato Medium"/>
                <a:ea typeface="Lato Medium"/>
                <a:hlinkClick r:id="rId1"/>
              </a:rPr>
              <a:t>https://www.matthewtancik.com/nerf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r>
              <a:rPr b="0" lang="en-US" sz="1200" spc="-1" strike="noStrike">
                <a:solidFill>
                  <a:schemeClr val="dk1"/>
                </a:solidFill>
                <a:latin typeface="Lato Medium"/>
                <a:ea typeface="Lato Medium"/>
              </a:rPr>
              <a:t>[5]: Plenoxels videos taken </a:t>
            </a:r>
            <a:r>
              <a:rPr b="0" lang="de-DE" sz="1200" spc="-1" strike="noStrike">
                <a:solidFill>
                  <a:schemeClr val="dk1"/>
                </a:solidFill>
                <a:latin typeface="Lato Medium"/>
                <a:ea typeface="Lato Medium"/>
              </a:rPr>
              <a:t>from: </a:t>
            </a:r>
            <a:r>
              <a:rPr b="0" lang="de-DE" sz="1200" spc="-1" strike="noStrike" u="sng">
                <a:solidFill>
                  <a:schemeClr val="dk1"/>
                </a:solidFill>
                <a:uFillTx/>
                <a:latin typeface="Lato Medium"/>
                <a:ea typeface="Lato Medium"/>
                <a:hlinkClick r:id="rId2"/>
              </a:rPr>
              <a:t>https://alexyu.net/plenoxels/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r>
              <a:rPr b="0" lang="de-DE" sz="1200" spc="-1" strike="noStrike">
                <a:solidFill>
                  <a:schemeClr val="dk1"/>
                </a:solidFill>
                <a:latin typeface="Lato Medium"/>
                <a:ea typeface="Lato Medium"/>
              </a:rPr>
              <a:t>[6]: Instant NGP videos taken from: </a:t>
            </a:r>
            <a:r>
              <a:rPr b="0" lang="de-DE" sz="1200" spc="-1" strike="noStrike" u="sng">
                <a:solidFill>
                  <a:schemeClr val="dk1"/>
                </a:solidFill>
                <a:uFillTx/>
                <a:latin typeface="Lato Medium"/>
                <a:ea typeface="Lato Medium"/>
                <a:hlinkClick r:id="rId3"/>
              </a:rPr>
              <a:t>https://nvlabs.github.io/instant-ngp/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r>
              <a:rPr b="0" lang="de-DE" sz="1200" spc="-1" strike="noStrike">
                <a:solidFill>
                  <a:schemeClr val="dk1"/>
                </a:solidFill>
                <a:latin typeface="Lato Medium"/>
                <a:ea typeface="Lato Medium"/>
              </a:rPr>
              <a:t>[7]: Nerfies: </a:t>
            </a:r>
            <a:r>
              <a:rPr b="0" lang="de-DE" sz="1200" spc="-1" strike="noStrike" u="sng">
                <a:solidFill>
                  <a:schemeClr val="dk1"/>
                </a:solidFill>
                <a:uFillTx/>
                <a:latin typeface="Lato Medium"/>
                <a:ea typeface="Lato Medium"/>
                <a:hlinkClick r:id="rId4"/>
              </a:rPr>
              <a:t>https://nerfies.github.io/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r>
              <a:rPr b="0" lang="de-DE" sz="1200" spc="-1" strike="noStrike">
                <a:solidFill>
                  <a:schemeClr val="dk1"/>
                </a:solidFill>
                <a:latin typeface="Lato Medium"/>
                <a:ea typeface="Lato Medium"/>
              </a:rPr>
              <a:t>[8]: Nerf in the Wild: </a:t>
            </a:r>
            <a:r>
              <a:rPr b="0" lang="de-DE" sz="1200" spc="-1" strike="noStrike" u="sng">
                <a:solidFill>
                  <a:schemeClr val="dk1"/>
                </a:solidFill>
                <a:uFillTx/>
                <a:latin typeface="Lato Medium"/>
                <a:ea typeface="Lato Medium"/>
                <a:hlinkClick r:id="rId5"/>
              </a:rPr>
              <a:t>https://nerf-w.github.io/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r>
              <a:rPr b="0" lang="de-DE" sz="1200" spc="-1" strike="noStrike">
                <a:solidFill>
                  <a:schemeClr val="dk1"/>
                </a:solidFill>
                <a:latin typeface="Lato Medium"/>
                <a:ea typeface="Lato Medium"/>
              </a:rPr>
              <a:t>[9]: ZipNerf: </a:t>
            </a:r>
            <a:r>
              <a:rPr b="0" lang="de-DE" sz="1200" spc="-1" strike="noStrike" u="sng">
                <a:solidFill>
                  <a:schemeClr val="dk1"/>
                </a:solidFill>
                <a:uFillTx/>
                <a:latin typeface="Lato Medium"/>
                <a:ea typeface="Lato Medium"/>
                <a:hlinkClick r:id="rId6"/>
              </a:rPr>
              <a:t>https://jonbarron.info/zipnerf/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Rectangle 5"/>
          <p:cNvSpPr/>
          <p:nvPr/>
        </p:nvSpPr>
        <p:spPr>
          <a:xfrm>
            <a:off x="0" y="1803600"/>
            <a:ext cx="12191760" cy="1904040"/>
          </a:xfrm>
          <a:prstGeom prst="rect">
            <a:avLst/>
          </a:prstGeom>
          <a:solidFill>
            <a:srgbClr val="1b5eaa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4000" spc="-1" strike="noStrike">
                <a:solidFill>
                  <a:schemeClr val="lt1"/>
                </a:solidFill>
                <a:latin typeface="Lato Medium"/>
                <a:ea typeface="Lato Medium"/>
              </a:rPr>
              <a:t>Sources</a:t>
            </a:r>
            <a:endParaRPr b="0" lang="en-GB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2" name="Graphic 8" descr=""/>
          <p:cNvPicPr/>
          <p:nvPr/>
        </p:nvPicPr>
        <p:blipFill>
          <a:blip r:embed="rId7"/>
          <a:stretch/>
        </p:blipFill>
        <p:spPr>
          <a:xfrm>
            <a:off x="10396800" y="-127440"/>
            <a:ext cx="2175120" cy="1663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21"/>
          <p:cNvGrpSpPr/>
          <p:nvPr/>
        </p:nvGrpSpPr>
        <p:grpSpPr>
          <a:xfrm>
            <a:off x="3193200" y="4713120"/>
            <a:ext cx="5805360" cy="633960"/>
            <a:chOff x="3193200" y="4713120"/>
            <a:chExt cx="5805360" cy="633960"/>
          </a:xfrm>
        </p:grpSpPr>
        <p:sp>
          <p:nvSpPr>
            <p:cNvPr id="60" name="Rectangle 22"/>
            <p:cNvSpPr/>
            <p:nvPr/>
          </p:nvSpPr>
          <p:spPr>
            <a:xfrm>
              <a:off x="4225320" y="471312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Summary &amp; subsequent work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1" name="Rectangle 23"/>
            <p:cNvSpPr/>
            <p:nvPr/>
          </p:nvSpPr>
          <p:spPr>
            <a:xfrm>
              <a:off x="3193200" y="471312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5.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2" name="PlaceHolder 1"/>
          <p:cNvSpPr>
            <a:spLocks noGrp="1"/>
          </p:cNvSpPr>
          <p:nvPr>
            <p:ph type="sldNum" idx="6"/>
          </p:nvPr>
        </p:nvSpPr>
        <p:spPr>
          <a:xfrm>
            <a:off x="9101160" y="653328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de-DE" sz="1000" spc="-1" strike="noStrike">
                <a:solidFill>
                  <a:schemeClr val="lt1"/>
                </a:solidFill>
                <a:latin typeface="Lato Medium"/>
                <a:ea typeface="Lato Medium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B41C965-581F-4FDF-83A2-858F471F1A50}" type="slidenum">
              <a:rPr b="0" lang="de-DE" sz="1000" spc="-1" strike="noStrike">
                <a:solidFill>
                  <a:schemeClr val="lt1"/>
                </a:solidFill>
                <a:latin typeface="Lato Medium"/>
                <a:ea typeface="Lato Medium"/>
              </a:rPr>
              <a:t>2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208080" y="6534000"/>
            <a:ext cx="26762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Sebastian Lederer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grpSp>
        <p:nvGrpSpPr>
          <p:cNvPr id="64" name="Group 10"/>
          <p:cNvGrpSpPr/>
          <p:nvPr/>
        </p:nvGrpSpPr>
        <p:grpSpPr>
          <a:xfrm>
            <a:off x="3193200" y="1643400"/>
            <a:ext cx="5805360" cy="633960"/>
            <a:chOff x="3193200" y="1643400"/>
            <a:chExt cx="5805360" cy="633960"/>
          </a:xfrm>
        </p:grpSpPr>
        <p:sp>
          <p:nvSpPr>
            <p:cNvPr id="65" name="Rectangle 8"/>
            <p:cNvSpPr/>
            <p:nvPr/>
          </p:nvSpPr>
          <p:spPr>
            <a:xfrm>
              <a:off x="4225320" y="164340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Introduction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" name="Rectangle 9"/>
            <p:cNvSpPr/>
            <p:nvPr/>
          </p:nvSpPr>
          <p:spPr>
            <a:xfrm>
              <a:off x="3193200" y="164340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1.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" name="Group 11"/>
          <p:cNvGrpSpPr/>
          <p:nvPr/>
        </p:nvGrpSpPr>
        <p:grpSpPr>
          <a:xfrm>
            <a:off x="3193200" y="2412000"/>
            <a:ext cx="5805360" cy="633960"/>
            <a:chOff x="3193200" y="2412000"/>
            <a:chExt cx="5805360" cy="633960"/>
          </a:xfrm>
        </p:grpSpPr>
        <p:sp>
          <p:nvSpPr>
            <p:cNvPr id="68" name="Rectangle 12"/>
            <p:cNvSpPr/>
            <p:nvPr/>
          </p:nvSpPr>
          <p:spPr>
            <a:xfrm>
              <a:off x="4225320" y="241200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Neural Radiance Fields (2020)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" name="Rectangle 13"/>
            <p:cNvSpPr/>
            <p:nvPr/>
          </p:nvSpPr>
          <p:spPr>
            <a:xfrm>
              <a:off x="3193200" y="241200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2.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" name="Group 14"/>
          <p:cNvGrpSpPr/>
          <p:nvPr/>
        </p:nvGrpSpPr>
        <p:grpSpPr>
          <a:xfrm>
            <a:off x="3193200" y="3180960"/>
            <a:ext cx="5805360" cy="633960"/>
            <a:chOff x="3193200" y="3180960"/>
            <a:chExt cx="5805360" cy="633960"/>
          </a:xfrm>
        </p:grpSpPr>
        <p:sp>
          <p:nvSpPr>
            <p:cNvPr id="71" name="Rectangle 15"/>
            <p:cNvSpPr/>
            <p:nvPr/>
          </p:nvSpPr>
          <p:spPr>
            <a:xfrm>
              <a:off x="4225320" y="318096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Plenoxels (2021)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" name="Rectangle 16"/>
            <p:cNvSpPr/>
            <p:nvPr/>
          </p:nvSpPr>
          <p:spPr>
            <a:xfrm>
              <a:off x="3193200" y="318096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3.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3" name="Group 17"/>
          <p:cNvGrpSpPr/>
          <p:nvPr/>
        </p:nvGrpSpPr>
        <p:grpSpPr>
          <a:xfrm>
            <a:off x="3193200" y="3949920"/>
            <a:ext cx="5805360" cy="633960"/>
            <a:chOff x="3193200" y="3949920"/>
            <a:chExt cx="5805360" cy="633960"/>
          </a:xfrm>
        </p:grpSpPr>
        <p:sp>
          <p:nvSpPr>
            <p:cNvPr id="74" name="Rectangle 18"/>
            <p:cNvSpPr/>
            <p:nvPr/>
          </p:nvSpPr>
          <p:spPr>
            <a:xfrm>
              <a:off x="4225320" y="394992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Instant Graphics Primitives (2022)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" name="Rectangle 19"/>
            <p:cNvSpPr/>
            <p:nvPr/>
          </p:nvSpPr>
          <p:spPr>
            <a:xfrm>
              <a:off x="3193200" y="394992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4.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6" name="Isosceles Triangle 20"/>
          <p:cNvSpPr/>
          <p:nvPr/>
        </p:nvSpPr>
        <p:spPr>
          <a:xfrm rot="16200000">
            <a:off x="3941640" y="1867320"/>
            <a:ext cx="379800" cy="186480"/>
          </a:xfrm>
          <a:prstGeom prst="triangle">
            <a:avLst>
              <a:gd name="adj" fmla="val 50000"/>
            </a:avLst>
          </a:prstGeom>
          <a:solidFill>
            <a:srgbClr val="1b5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Lato Medium"/>
            </a:endParaRPr>
          </a:p>
        </p:txBody>
      </p:sp>
      <p:grpSp>
        <p:nvGrpSpPr>
          <p:cNvPr id="77" name="Group 24"/>
          <p:cNvGrpSpPr/>
          <p:nvPr/>
        </p:nvGrpSpPr>
        <p:grpSpPr>
          <a:xfrm>
            <a:off x="3193200" y="5476320"/>
            <a:ext cx="5805360" cy="633960"/>
            <a:chOff x="3193200" y="5476320"/>
            <a:chExt cx="5805360" cy="633960"/>
          </a:xfrm>
        </p:grpSpPr>
        <p:sp>
          <p:nvSpPr>
            <p:cNvPr id="78" name="Rectangle 25"/>
            <p:cNvSpPr/>
            <p:nvPr/>
          </p:nvSpPr>
          <p:spPr>
            <a:xfrm>
              <a:off x="4225320" y="547632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Personal Opinion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" name="Rectangle 26"/>
            <p:cNvSpPr/>
            <p:nvPr/>
          </p:nvSpPr>
          <p:spPr>
            <a:xfrm>
              <a:off x="3193200" y="547632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6.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0" name="PlaceHolder 3"/>
          <p:cNvSpPr>
            <a:spLocks noGrp="1"/>
          </p:cNvSpPr>
          <p:nvPr>
            <p:ph type="title"/>
          </p:nvPr>
        </p:nvSpPr>
        <p:spPr>
          <a:xfrm>
            <a:off x="72360" y="284040"/>
            <a:ext cx="10400400" cy="93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chemeClr val="lt1"/>
              </a:solidFill>
              <a:latin typeface="Lato Medium"/>
              <a:ea typeface="Lato Medium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Seminar Robot Perception &amp; Intelligence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21"/>
          <p:cNvGrpSpPr/>
          <p:nvPr/>
        </p:nvGrpSpPr>
        <p:grpSpPr>
          <a:xfrm>
            <a:off x="3193200" y="4713120"/>
            <a:ext cx="5805360" cy="633960"/>
            <a:chOff x="3193200" y="4713120"/>
            <a:chExt cx="5805360" cy="633960"/>
          </a:xfrm>
        </p:grpSpPr>
        <p:sp>
          <p:nvSpPr>
            <p:cNvPr id="82" name="Rectangle 22"/>
            <p:cNvSpPr/>
            <p:nvPr/>
          </p:nvSpPr>
          <p:spPr>
            <a:xfrm>
              <a:off x="4225320" y="471312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Summary &amp; subsequent work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" name="Rectangle 23"/>
            <p:cNvSpPr/>
            <p:nvPr/>
          </p:nvSpPr>
          <p:spPr>
            <a:xfrm>
              <a:off x="3193200" y="471312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5.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4" name="PlaceHolder 1"/>
          <p:cNvSpPr>
            <a:spLocks noGrp="1"/>
          </p:cNvSpPr>
          <p:nvPr>
            <p:ph type="sldNum" idx="7"/>
          </p:nvPr>
        </p:nvSpPr>
        <p:spPr>
          <a:xfrm>
            <a:off x="9101160" y="653328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de-DE" sz="1000" spc="-1" strike="noStrike">
                <a:solidFill>
                  <a:schemeClr val="lt1"/>
                </a:solidFill>
                <a:latin typeface="Lato Medium"/>
                <a:ea typeface="Lato Medium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23E5353-A24D-479F-8025-E221091AB7A2}" type="slidenum">
              <a:rPr b="0" lang="de-DE" sz="1000" spc="-1" strike="noStrike">
                <a:solidFill>
                  <a:schemeClr val="lt1"/>
                </a:solidFill>
                <a:latin typeface="Lato Medium"/>
                <a:ea typeface="Lato Medium"/>
              </a:rPr>
              <a:t>2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208080" y="6534000"/>
            <a:ext cx="26762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Sebastian Lederer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grpSp>
        <p:nvGrpSpPr>
          <p:cNvPr id="86" name="Group 10"/>
          <p:cNvGrpSpPr/>
          <p:nvPr/>
        </p:nvGrpSpPr>
        <p:grpSpPr>
          <a:xfrm>
            <a:off x="3193200" y="1643400"/>
            <a:ext cx="5805360" cy="633960"/>
            <a:chOff x="3193200" y="1643400"/>
            <a:chExt cx="5805360" cy="633960"/>
          </a:xfrm>
        </p:grpSpPr>
        <p:sp>
          <p:nvSpPr>
            <p:cNvPr id="87" name="Rectangle 8"/>
            <p:cNvSpPr/>
            <p:nvPr/>
          </p:nvSpPr>
          <p:spPr>
            <a:xfrm>
              <a:off x="4225320" y="164340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Introduction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8" name="Rectangle 9"/>
            <p:cNvSpPr/>
            <p:nvPr/>
          </p:nvSpPr>
          <p:spPr>
            <a:xfrm>
              <a:off x="3193200" y="164340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1.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" name="Group 11"/>
          <p:cNvGrpSpPr/>
          <p:nvPr/>
        </p:nvGrpSpPr>
        <p:grpSpPr>
          <a:xfrm>
            <a:off x="3193200" y="2412000"/>
            <a:ext cx="5805360" cy="633960"/>
            <a:chOff x="3193200" y="2412000"/>
            <a:chExt cx="5805360" cy="633960"/>
          </a:xfrm>
        </p:grpSpPr>
        <p:sp>
          <p:nvSpPr>
            <p:cNvPr id="90" name="Rectangle 12"/>
            <p:cNvSpPr/>
            <p:nvPr/>
          </p:nvSpPr>
          <p:spPr>
            <a:xfrm>
              <a:off x="4225320" y="241200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Neural Radiance Fields (2020)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1" name="Rectangle 13"/>
            <p:cNvSpPr/>
            <p:nvPr/>
          </p:nvSpPr>
          <p:spPr>
            <a:xfrm>
              <a:off x="3193200" y="241200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2.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2" name="Group 14"/>
          <p:cNvGrpSpPr/>
          <p:nvPr/>
        </p:nvGrpSpPr>
        <p:grpSpPr>
          <a:xfrm>
            <a:off x="3193200" y="3180960"/>
            <a:ext cx="5805360" cy="633960"/>
            <a:chOff x="3193200" y="3180960"/>
            <a:chExt cx="5805360" cy="633960"/>
          </a:xfrm>
        </p:grpSpPr>
        <p:sp>
          <p:nvSpPr>
            <p:cNvPr id="93" name="Rectangle 15"/>
            <p:cNvSpPr/>
            <p:nvPr/>
          </p:nvSpPr>
          <p:spPr>
            <a:xfrm>
              <a:off x="4225320" y="318096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Plenoxels (2021)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" name="Rectangle 16"/>
            <p:cNvSpPr/>
            <p:nvPr/>
          </p:nvSpPr>
          <p:spPr>
            <a:xfrm>
              <a:off x="3193200" y="318096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3.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" name="Group 17"/>
          <p:cNvGrpSpPr/>
          <p:nvPr/>
        </p:nvGrpSpPr>
        <p:grpSpPr>
          <a:xfrm>
            <a:off x="3193200" y="3949920"/>
            <a:ext cx="5805360" cy="633960"/>
            <a:chOff x="3193200" y="3949920"/>
            <a:chExt cx="5805360" cy="633960"/>
          </a:xfrm>
        </p:grpSpPr>
        <p:sp>
          <p:nvSpPr>
            <p:cNvPr id="96" name="Rectangle 18"/>
            <p:cNvSpPr/>
            <p:nvPr/>
          </p:nvSpPr>
          <p:spPr>
            <a:xfrm>
              <a:off x="4225320" y="394992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Instant Graphics Primitives (2022)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" name="Rectangle 19"/>
            <p:cNvSpPr/>
            <p:nvPr/>
          </p:nvSpPr>
          <p:spPr>
            <a:xfrm>
              <a:off x="3193200" y="394992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4.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8" name="Isosceles Triangle 20"/>
          <p:cNvSpPr/>
          <p:nvPr/>
        </p:nvSpPr>
        <p:spPr>
          <a:xfrm rot="16200000">
            <a:off x="3941640" y="2637360"/>
            <a:ext cx="379800" cy="186480"/>
          </a:xfrm>
          <a:prstGeom prst="triangle">
            <a:avLst>
              <a:gd name="adj" fmla="val 50000"/>
            </a:avLst>
          </a:prstGeom>
          <a:solidFill>
            <a:srgbClr val="1b5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Lato Medium"/>
            </a:endParaRPr>
          </a:p>
        </p:txBody>
      </p:sp>
      <p:grpSp>
        <p:nvGrpSpPr>
          <p:cNvPr id="99" name="Group 24"/>
          <p:cNvGrpSpPr/>
          <p:nvPr/>
        </p:nvGrpSpPr>
        <p:grpSpPr>
          <a:xfrm>
            <a:off x="3193200" y="5476320"/>
            <a:ext cx="5805360" cy="633960"/>
            <a:chOff x="3193200" y="5476320"/>
            <a:chExt cx="5805360" cy="633960"/>
          </a:xfrm>
        </p:grpSpPr>
        <p:sp>
          <p:nvSpPr>
            <p:cNvPr id="100" name="Rectangle 25"/>
            <p:cNvSpPr/>
            <p:nvPr/>
          </p:nvSpPr>
          <p:spPr>
            <a:xfrm>
              <a:off x="4225320" y="5476320"/>
              <a:ext cx="4773240" cy="633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Personal Opinion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" name="Rectangle 26"/>
            <p:cNvSpPr/>
            <p:nvPr/>
          </p:nvSpPr>
          <p:spPr>
            <a:xfrm>
              <a:off x="3193200" y="5476320"/>
              <a:ext cx="1031400" cy="63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de-DE" sz="1800" spc="-1" strike="noStrike">
                  <a:solidFill>
                    <a:schemeClr val="dk1"/>
                  </a:solidFill>
                  <a:latin typeface="Lato Medium"/>
                </a:rPr>
                <a:t>6.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2" name="PlaceHolder 3"/>
          <p:cNvSpPr>
            <a:spLocks noGrp="1"/>
          </p:cNvSpPr>
          <p:nvPr>
            <p:ph type="title"/>
          </p:nvPr>
        </p:nvSpPr>
        <p:spPr>
          <a:xfrm>
            <a:off x="72360" y="284040"/>
            <a:ext cx="10400400" cy="93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chemeClr val="lt1"/>
              </a:solidFill>
              <a:latin typeface="Lato Medium"/>
              <a:ea typeface="Lato Medium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Seminar Robot Perception &amp; Intelligence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72360" y="284040"/>
            <a:ext cx="10844640" cy="93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General Idea</a:t>
            </a:r>
            <a:endParaRPr b="0" lang="de-DE" sz="44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4417200" y="0"/>
            <a:ext cx="3357360" cy="28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Neural Radiance Fields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208080" y="6534000"/>
            <a:ext cx="26762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Sebastian Lederer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pic>
        <p:nvPicPr>
          <p:cNvPr id="106" name="Picture 7" descr=""/>
          <p:cNvPicPr/>
          <p:nvPr/>
        </p:nvPicPr>
        <p:blipFill>
          <a:blip r:embed="rId1"/>
          <a:stretch/>
        </p:blipFill>
        <p:spPr>
          <a:xfrm>
            <a:off x="192600" y="2280960"/>
            <a:ext cx="11806560" cy="278064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Seminar Robot Perception &amp; Intelligence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DC7DDDB-067D-4C63-937F-CAAC4167BD52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72360" y="284040"/>
            <a:ext cx="10844640" cy="93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Network Architecture</a:t>
            </a:r>
            <a:endParaRPr b="0" lang="de-DE" sz="44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4417200" y="0"/>
            <a:ext cx="3357360" cy="28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Neural Radiance Fields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208080" y="6534000"/>
            <a:ext cx="26762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Sebastian Lederer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pic>
        <p:nvPicPr>
          <p:cNvPr id="110" name="Picture 10" descr=""/>
          <p:cNvPicPr/>
          <p:nvPr/>
        </p:nvPicPr>
        <p:blipFill>
          <a:blip r:embed="rId1"/>
          <a:stretch/>
        </p:blipFill>
        <p:spPr>
          <a:xfrm>
            <a:off x="2079000" y="2071080"/>
            <a:ext cx="7560360" cy="2160360"/>
          </a:xfrm>
          <a:prstGeom prst="rect">
            <a:avLst/>
          </a:prstGeom>
          <a:ln w="0">
            <a:noFill/>
          </a:ln>
        </p:spPr>
      </p:pic>
      <p:sp>
        <p:nvSpPr>
          <p:cNvPr id="111" name="TextBox 11"/>
          <p:cNvSpPr/>
          <p:nvPr/>
        </p:nvSpPr>
        <p:spPr>
          <a:xfrm>
            <a:off x="2079000" y="5082480"/>
            <a:ext cx="7909200" cy="134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 defTabSz="914400">
              <a:lnSpc>
                <a:spcPct val="100000"/>
              </a:lnSpc>
            </a:pPr>
            <a:r>
              <a:rPr b="0" lang="de-DE" sz="2000" spc="-1" strike="noStrike">
                <a:solidFill>
                  <a:schemeClr val="dk1"/>
                </a:solidFill>
                <a:latin typeface="Lato Medium"/>
                <a:ea typeface="Lato Medium"/>
              </a:rPr>
              <a:t>Overfit Neural Network to particular scene!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Left Brace 1"/>
          <p:cNvSpPr/>
          <p:nvPr/>
        </p:nvSpPr>
        <p:spPr>
          <a:xfrm rot="16200000">
            <a:off x="3224160" y="2220120"/>
            <a:ext cx="277560" cy="2328120"/>
          </a:xfrm>
          <a:prstGeom prst="leftBrace">
            <a:avLst>
              <a:gd name="adj1" fmla="val 8333"/>
              <a:gd name="adj2" fmla="val 50000"/>
            </a:avLst>
          </a:prstGeom>
          <a:noFill/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13" name="TextBox 7"/>
          <p:cNvSpPr/>
          <p:nvPr/>
        </p:nvSpPr>
        <p:spPr>
          <a:xfrm>
            <a:off x="1804680" y="3613680"/>
            <a:ext cx="3116520" cy="64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600" spc="-1" strike="noStrike">
                <a:solidFill>
                  <a:schemeClr val="dk1"/>
                </a:solidFill>
                <a:latin typeface="Lato Medium"/>
                <a:ea typeface="Lato Medium"/>
              </a:rPr>
              <a:t>Specific coordinate &amp; viewing angle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TextBox 8"/>
          <p:cNvSpPr/>
          <p:nvPr/>
        </p:nvSpPr>
        <p:spPr>
          <a:xfrm>
            <a:off x="6996240" y="3688920"/>
            <a:ext cx="3116520" cy="64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600" spc="-1" strike="noStrike">
                <a:solidFill>
                  <a:schemeClr val="dk1"/>
                </a:solidFill>
                <a:latin typeface="Lato Medium"/>
                <a:ea typeface="Lato Medium"/>
              </a:rPr>
              <a:t>Color &amp; density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Left Brace 12"/>
          <p:cNvSpPr/>
          <p:nvPr/>
        </p:nvSpPr>
        <p:spPr>
          <a:xfrm rot="16200000">
            <a:off x="8420760" y="2382840"/>
            <a:ext cx="277560" cy="1948320"/>
          </a:xfrm>
          <a:prstGeom prst="leftBrace">
            <a:avLst>
              <a:gd name="adj1" fmla="val 8333"/>
              <a:gd name="adj2" fmla="val 50000"/>
            </a:avLst>
          </a:prstGeom>
          <a:noFill/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16" name="Rectangle 9"/>
          <p:cNvSpPr/>
          <p:nvPr/>
        </p:nvSpPr>
        <p:spPr>
          <a:xfrm>
            <a:off x="2991600" y="3151440"/>
            <a:ext cx="727920" cy="1594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Seminar Robot Perception &amp; Intelligence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F5F74EF-1B37-4551-817C-BF23FAB5B440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72360" y="284040"/>
            <a:ext cx="10844640" cy="93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Complete Picture</a:t>
            </a:r>
            <a:endParaRPr b="0" lang="de-DE" sz="44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4417200" y="0"/>
            <a:ext cx="3357360" cy="28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Neural Radiance Fields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208080" y="6534000"/>
            <a:ext cx="26762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Sebastian Lederer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pic>
        <p:nvPicPr>
          <p:cNvPr id="120" name="Picture 8" descr=""/>
          <p:cNvPicPr/>
          <p:nvPr/>
        </p:nvPicPr>
        <p:blipFill>
          <a:blip r:embed="rId1"/>
          <a:stretch/>
        </p:blipFill>
        <p:spPr>
          <a:xfrm>
            <a:off x="0" y="1811880"/>
            <a:ext cx="12191760" cy="3234240"/>
          </a:xfrm>
          <a:prstGeom prst="rect">
            <a:avLst/>
          </a:prstGeom>
          <a:ln w="0">
            <a:noFill/>
          </a:ln>
        </p:spPr>
      </p:pic>
      <p:sp>
        <p:nvSpPr>
          <p:cNvPr id="121" name="Rectangle 9"/>
          <p:cNvSpPr/>
          <p:nvPr/>
        </p:nvSpPr>
        <p:spPr>
          <a:xfrm>
            <a:off x="2808000" y="2503080"/>
            <a:ext cx="2909160" cy="3877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22" name="Rectangle 10"/>
          <p:cNvSpPr/>
          <p:nvPr/>
        </p:nvSpPr>
        <p:spPr>
          <a:xfrm>
            <a:off x="3565080" y="2840040"/>
            <a:ext cx="1089360" cy="6415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23" name="Rectangle 11"/>
          <p:cNvSpPr/>
          <p:nvPr/>
        </p:nvSpPr>
        <p:spPr>
          <a:xfrm>
            <a:off x="4262760" y="3482280"/>
            <a:ext cx="4181400" cy="16372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24" name="Rectangle 12"/>
          <p:cNvSpPr/>
          <p:nvPr/>
        </p:nvSpPr>
        <p:spPr>
          <a:xfrm>
            <a:off x="8444520" y="1811880"/>
            <a:ext cx="1956960" cy="31384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25" name="Rectangle 13"/>
          <p:cNvSpPr/>
          <p:nvPr/>
        </p:nvSpPr>
        <p:spPr>
          <a:xfrm>
            <a:off x="5177880" y="2937600"/>
            <a:ext cx="3042000" cy="12373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26" name="Rectangle 14"/>
          <p:cNvSpPr/>
          <p:nvPr/>
        </p:nvSpPr>
        <p:spPr>
          <a:xfrm>
            <a:off x="5717160" y="1883160"/>
            <a:ext cx="2769840" cy="11455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27" name="Rectangle 15"/>
          <p:cNvSpPr/>
          <p:nvPr/>
        </p:nvSpPr>
        <p:spPr>
          <a:xfrm>
            <a:off x="5494680" y="2114640"/>
            <a:ext cx="1956960" cy="3412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28" name="Rectangle 16"/>
          <p:cNvSpPr/>
          <p:nvPr/>
        </p:nvSpPr>
        <p:spPr>
          <a:xfrm>
            <a:off x="10401480" y="1859400"/>
            <a:ext cx="1748160" cy="31384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Seminar Robot Perception &amp; Intelligence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0273E79-4970-402C-9F0C-ADA6469940B6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7" descr=""/>
          <p:cNvPicPr/>
          <p:nvPr/>
        </p:nvPicPr>
        <p:blipFill>
          <a:blip r:embed="rId1"/>
          <a:stretch/>
        </p:blipFill>
        <p:spPr>
          <a:xfrm>
            <a:off x="1613880" y="4166640"/>
            <a:ext cx="8964000" cy="1009440"/>
          </a:xfrm>
          <a:prstGeom prst="rect">
            <a:avLst/>
          </a:prstGeom>
          <a:ln w="0">
            <a:noFill/>
          </a:ln>
        </p:spPr>
      </p:pic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72360" y="284040"/>
            <a:ext cx="10844640" cy="93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Volume Rendering</a:t>
            </a:r>
            <a:endParaRPr b="0" lang="de-DE" sz="44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4417200" y="0"/>
            <a:ext cx="3357360" cy="28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Neural Radiance Fields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208080" y="6534000"/>
            <a:ext cx="26762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Sebastian Lederer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33" name="TextBox 18"/>
          <p:cNvSpPr/>
          <p:nvPr/>
        </p:nvSpPr>
        <p:spPr>
          <a:xfrm>
            <a:off x="1410480" y="5176440"/>
            <a:ext cx="13122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600" spc="-1" strike="noStrike">
                <a:solidFill>
                  <a:schemeClr val="dk1"/>
                </a:solidFill>
                <a:latin typeface="Lato Medium"/>
                <a:ea typeface="Lato Medium"/>
              </a:rPr>
              <a:t>Color ray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Left Brace 19"/>
          <p:cNvSpPr/>
          <p:nvPr/>
        </p:nvSpPr>
        <p:spPr>
          <a:xfrm rot="16200000">
            <a:off x="1895400" y="4541400"/>
            <a:ext cx="308160" cy="905760"/>
          </a:xfrm>
          <a:prstGeom prst="leftBrace">
            <a:avLst>
              <a:gd name="adj1" fmla="val 8333"/>
              <a:gd name="adj2" fmla="val 50000"/>
            </a:avLst>
          </a:prstGeom>
          <a:noFill/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35" name="TextBox 20"/>
          <p:cNvSpPr/>
          <p:nvPr/>
        </p:nvSpPr>
        <p:spPr>
          <a:xfrm>
            <a:off x="2884320" y="5203080"/>
            <a:ext cx="39837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600" spc="-1" strike="noStrike">
                <a:solidFill>
                  <a:schemeClr val="dk1"/>
                </a:solidFill>
                <a:latin typeface="Lato Medium"/>
                <a:ea typeface="Lato Medium"/>
              </a:rPr>
              <a:t>Color * Density at X from viewing angle d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Left Brace 21"/>
          <p:cNvSpPr/>
          <p:nvPr/>
        </p:nvSpPr>
        <p:spPr>
          <a:xfrm rot="16200000">
            <a:off x="4611960" y="4104360"/>
            <a:ext cx="308160" cy="1901160"/>
          </a:xfrm>
          <a:prstGeom prst="leftBrace">
            <a:avLst>
              <a:gd name="adj1" fmla="val 8333"/>
              <a:gd name="adj2" fmla="val 50000"/>
            </a:avLst>
          </a:prstGeom>
          <a:noFill/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37" name="Left Brace 22"/>
          <p:cNvSpPr/>
          <p:nvPr/>
        </p:nvSpPr>
        <p:spPr>
          <a:xfrm rot="16200000">
            <a:off x="9101520" y="3704040"/>
            <a:ext cx="308160" cy="2742840"/>
          </a:xfrm>
          <a:prstGeom prst="leftBrace">
            <a:avLst>
              <a:gd name="adj1" fmla="val 8333"/>
              <a:gd name="adj2" fmla="val 50000"/>
            </a:avLst>
          </a:prstGeom>
          <a:noFill/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38" name="TextBox 23"/>
          <p:cNvSpPr/>
          <p:nvPr/>
        </p:nvSpPr>
        <p:spPr>
          <a:xfrm>
            <a:off x="8153280" y="5206680"/>
            <a:ext cx="24735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600" spc="-1" strike="noStrike">
                <a:solidFill>
                  <a:schemeClr val="dk1"/>
                </a:solidFill>
                <a:latin typeface="Lato Medium"/>
                <a:ea typeface="Lato Medium"/>
              </a:rPr>
              <a:t>Will light ray reach </a:t>
            </a:r>
            <a:r>
              <a:rPr b="0" i="1" lang="de-DE" sz="1600" spc="-1" strike="noStrike">
                <a:solidFill>
                  <a:schemeClr val="dk1"/>
                </a:solidFill>
                <a:latin typeface="Lato Medium"/>
                <a:ea typeface="Lato Medium"/>
              </a:rPr>
              <a:t>t</a:t>
            </a:r>
            <a:r>
              <a:rPr b="0" lang="de-DE" sz="1600" spc="-1" strike="noStrike">
                <a:solidFill>
                  <a:schemeClr val="dk1"/>
                </a:solidFill>
                <a:latin typeface="Lato Medium"/>
                <a:ea typeface="Lato Medium"/>
              </a:rPr>
              <a:t>?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" name="Picture 7" descr="A toy construction vehicle on a wire&#10;&#10;Description automatically generated"/>
          <p:cNvPicPr/>
          <p:nvPr/>
        </p:nvPicPr>
        <p:blipFill>
          <a:blip r:embed="rId2"/>
          <a:srcRect l="18902" t="0" r="0" b="0"/>
          <a:stretch/>
        </p:blipFill>
        <p:spPr>
          <a:xfrm>
            <a:off x="3455640" y="1440360"/>
            <a:ext cx="5280120" cy="277884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Seminar Robot Perception &amp; Intelligence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04EFEB6-0D9F-4FCE-BDBE-7FD13B991ABC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72360" y="284040"/>
            <a:ext cx="10844640" cy="93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chemeClr val="lt1"/>
                </a:solidFill>
                <a:latin typeface="Lato Medium"/>
                <a:ea typeface="Lato Medium"/>
              </a:rPr>
              <a:t>Positional Encoding</a:t>
            </a:r>
            <a:endParaRPr b="0" lang="de-DE" sz="44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4417200" y="0"/>
            <a:ext cx="3357360" cy="28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Neural Radiance Fields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208080" y="6534000"/>
            <a:ext cx="26762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lt1"/>
                </a:solidFill>
                <a:latin typeface="Lato Medium"/>
                <a:ea typeface="Lato Medium"/>
              </a:rPr>
              <a:t>Sebastian Lederer</a:t>
            </a:r>
            <a:endParaRPr b="0" lang="de-DE" sz="1200" spc="-1" strike="noStrike">
              <a:solidFill>
                <a:schemeClr val="dk1"/>
              </a:solidFill>
              <a:latin typeface="Lato Medium"/>
            </a:endParaRPr>
          </a:p>
        </p:txBody>
      </p:sp>
      <p:pic>
        <p:nvPicPr>
          <p:cNvPr id="143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763120" y="2496600"/>
            <a:ext cx="2744280" cy="2744280"/>
          </a:xfrm>
          <a:prstGeom prst="rect">
            <a:avLst/>
          </a:prstGeom>
          <a:ln w="0">
            <a:noFill/>
          </a:ln>
        </p:spPr>
      </p:pic>
      <p:pic>
        <p:nvPicPr>
          <p:cNvPr id="144" name="" descr="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080" y="2496600"/>
            <a:ext cx="2744280" cy="2744280"/>
          </a:xfrm>
          <a:prstGeom prst="rect">
            <a:avLst/>
          </a:prstGeom>
          <a:ln w="0">
            <a:noFill/>
          </a:ln>
        </p:spPr>
      </p:pic>
      <p:pic>
        <p:nvPicPr>
          <p:cNvPr id="145" name="Picture 14" descr=""/>
          <p:cNvPicPr/>
          <p:nvPr/>
        </p:nvPicPr>
        <p:blipFill>
          <a:blip r:embed="rId7"/>
          <a:stretch/>
        </p:blipFill>
        <p:spPr>
          <a:xfrm>
            <a:off x="3660120" y="2518200"/>
            <a:ext cx="4114440" cy="2712600"/>
          </a:xfrm>
          <a:prstGeom prst="rect">
            <a:avLst/>
          </a:prstGeom>
          <a:ln w="0">
            <a:noFill/>
          </a:ln>
        </p:spPr>
      </p:pic>
      <p:sp>
        <p:nvSpPr>
          <p:cNvPr id="146" name="Arrow: Right 16"/>
          <p:cNvSpPr/>
          <p:nvPr/>
        </p:nvSpPr>
        <p:spPr>
          <a:xfrm rot="7569600">
            <a:off x="4583880" y="3287160"/>
            <a:ext cx="665280" cy="282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lt1"/>
              </a:solidFill>
              <a:latin typeface="Lato Medium"/>
            </a:endParaRPr>
          </a:p>
        </p:txBody>
      </p:sp>
      <p:sp>
        <p:nvSpPr>
          <p:cNvPr id="147" name="Rectangle 17"/>
          <p:cNvSpPr/>
          <p:nvPr/>
        </p:nvSpPr>
        <p:spPr>
          <a:xfrm>
            <a:off x="8465400" y="2360880"/>
            <a:ext cx="3225600" cy="32014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48" name="Rectangle 1"/>
          <p:cNvSpPr/>
          <p:nvPr/>
        </p:nvSpPr>
        <p:spPr>
          <a:xfrm>
            <a:off x="3530160" y="3491280"/>
            <a:ext cx="4357080" cy="20707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149" name="Rectangle 7"/>
          <p:cNvSpPr/>
          <p:nvPr/>
        </p:nvSpPr>
        <p:spPr>
          <a:xfrm>
            <a:off x="4837680" y="4060080"/>
            <a:ext cx="67320" cy="9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Lato Medium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Seminar Robot Perception &amp; Intelligence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AA8D7F1-C90E-4491-9527-9C58C7E70E98}" type="slidenum">
              <a:t>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" dur="indefinite" restart="never" nodeType="tmRoot">
          <p:childTnLst>
            <p:seq>
              <p:cTn id="54" dur="indefinite" nodeType="mainSeq"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000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000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 repeatCount="indefinite">
                  <p:stCondLst>
                    <p:cond delay="indefinite"/>
                  </p:stCondLst>
                </p:cTn>
                <p:tgtEl>
                  <p:spTgt spid="144"/>
                </p:tgtEl>
              </p:cMediaNode>
            </p:video>
            <p:video>
              <p:cMediaNode>
                <p:cTn repeatCount="indefinite">
                  <p:stCondLst>
                    <p:cond delay="indefinite"/>
                  </p:stCondLst>
                </p:cTn>
                <p:tgtEl>
                  <p:spTgt spid="14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TUM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Lato Medium" pitchFamily="0" charset="1"/>
        <a:ea typeface=""/>
        <a:cs typeface=""/>
      </a:majorFont>
      <a:minorFont>
        <a:latin typeface="Lato Medium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</TotalTime>
  <Application>LibreOffice/7.6.4.1$Linux_X86_64 LibreOffice_project/60$Build-1</Application>
  <AppVersion>15.0000</AppVersion>
  <Words>1219</Words>
  <Paragraphs>352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2021-09-30T11:17:43Z</dcterms:created>
  <dc:creator>Max Körsten</dc:creator>
  <dc:description/>
  <dc:language>en-GB</dc:language>
  <cp:lastModifiedBy/>
  <dcterms:modified xsi:type="dcterms:W3CDTF">2024-01-18T11:16:07Z</dcterms:modified>
  <cp:revision>19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13</vt:i4>
  </property>
  <property fmtid="{D5CDD505-2E9C-101B-9397-08002B2CF9AE}" pid="3" name="Notes">
    <vt:i4>29</vt:i4>
  </property>
  <property fmtid="{D5CDD505-2E9C-101B-9397-08002B2CF9AE}" pid="4" name="PresentationFormat">
    <vt:lpwstr>Widescreen</vt:lpwstr>
  </property>
  <property fmtid="{D5CDD505-2E9C-101B-9397-08002B2CF9AE}" pid="5" name="Slides">
    <vt:i4>32</vt:i4>
  </property>
</Properties>
</file>